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538" r:id="rId2"/>
    <p:sldId id="539" r:id="rId3"/>
    <p:sldId id="540" r:id="rId4"/>
    <p:sldId id="541" r:id="rId5"/>
    <p:sldId id="308" r:id="rId6"/>
    <p:sldId id="511" r:id="rId7"/>
    <p:sldId id="515" r:id="rId8"/>
    <p:sldId id="486" r:id="rId9"/>
    <p:sldId id="440" r:id="rId10"/>
    <p:sldId id="441" r:id="rId11"/>
    <p:sldId id="319" r:id="rId12"/>
    <p:sldId id="317" r:id="rId13"/>
    <p:sldId id="443" r:id="rId14"/>
    <p:sldId id="444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7" r:id="rId24"/>
    <p:sldId id="498" r:id="rId25"/>
    <p:sldId id="500" r:id="rId26"/>
    <p:sldId id="502" r:id="rId27"/>
    <p:sldId id="504" r:id="rId28"/>
    <p:sldId id="506" r:id="rId29"/>
    <p:sldId id="507" r:id="rId30"/>
    <p:sldId id="512" r:id="rId31"/>
    <p:sldId id="513" r:id="rId32"/>
    <p:sldId id="514" r:id="rId33"/>
    <p:sldId id="509" r:id="rId34"/>
    <p:sldId id="338" r:id="rId35"/>
    <p:sldId id="339" r:id="rId36"/>
    <p:sldId id="340" r:id="rId37"/>
    <p:sldId id="341" r:id="rId38"/>
    <p:sldId id="342" r:id="rId39"/>
    <p:sldId id="344" r:id="rId40"/>
    <p:sldId id="345" r:id="rId41"/>
    <p:sldId id="346" r:id="rId42"/>
    <p:sldId id="347" r:id="rId43"/>
    <p:sldId id="348" r:id="rId44"/>
    <p:sldId id="349" r:id="rId45"/>
    <p:sldId id="510" r:id="rId46"/>
    <p:sldId id="448" r:id="rId47"/>
    <p:sldId id="452" r:id="rId48"/>
    <p:sldId id="449" r:id="rId49"/>
    <p:sldId id="450" r:id="rId50"/>
    <p:sldId id="451" r:id="rId51"/>
    <p:sldId id="453" r:id="rId52"/>
    <p:sldId id="454" r:id="rId53"/>
    <p:sldId id="455" r:id="rId54"/>
    <p:sldId id="456" r:id="rId55"/>
    <p:sldId id="457" r:id="rId56"/>
    <p:sldId id="458" r:id="rId57"/>
    <p:sldId id="459" r:id="rId58"/>
    <p:sldId id="460" r:id="rId59"/>
    <p:sldId id="537" r:id="rId60"/>
    <p:sldId id="520" r:id="rId6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088" autoAdjust="0"/>
    <p:restoredTop sz="50000" autoAdjust="0"/>
  </p:normalViewPr>
  <p:slideViewPr>
    <p:cSldViewPr>
      <p:cViewPr>
        <p:scale>
          <a:sx n="99" d="100"/>
          <a:sy n="99" d="100"/>
        </p:scale>
        <p:origin x="2800" y="7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5" d="100"/>
        <a:sy n="175" d="100"/>
      </p:scale>
      <p:origin x="0" y="158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13C93A-EB03-644B-A494-1EEB2B0A892A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90D08C1-9DD2-8241-8C03-A578BB0C9EF8}">
      <dgm:prSet phldrT="[文字]"/>
      <dgm:spPr/>
      <dgm:t>
        <a:bodyPr/>
        <a:lstStyle/>
        <a:p>
          <a:r>
            <a:rPr lang="zh-TW" altLang="en-US" dirty="0" smtClean="0"/>
            <a:t>行車監控</a:t>
          </a:r>
          <a:endParaRPr lang="zh-TW" altLang="en-US" dirty="0"/>
        </a:p>
      </dgm:t>
    </dgm:pt>
    <dgm:pt modelId="{4852952A-1BEE-304D-A446-C91C76A305EC}" type="parTrans" cxnId="{C55B7D6F-E683-B345-9110-C86AB1E5C9DB}">
      <dgm:prSet/>
      <dgm:spPr/>
      <dgm:t>
        <a:bodyPr/>
        <a:lstStyle/>
        <a:p>
          <a:endParaRPr lang="zh-TW" altLang="en-US"/>
        </a:p>
      </dgm:t>
    </dgm:pt>
    <dgm:pt modelId="{05ED4B74-3812-894D-A1DA-D0513AF3A34A}" type="sibTrans" cxnId="{C55B7D6F-E683-B345-9110-C86AB1E5C9DB}">
      <dgm:prSet/>
      <dgm:spPr/>
      <dgm:t>
        <a:bodyPr/>
        <a:lstStyle/>
        <a:p>
          <a:endParaRPr lang="zh-TW" altLang="en-US"/>
        </a:p>
      </dgm:t>
    </dgm:pt>
    <dgm:pt modelId="{349D2924-A19C-884F-A776-469BA8F24CC9}">
      <dgm:prSet phldrT="[文字]"/>
      <dgm:spPr/>
      <dgm:t>
        <a:bodyPr/>
        <a:lstStyle/>
        <a:p>
          <a:r>
            <a:rPr lang="zh-TW" altLang="en-US" dirty="0" smtClean="0"/>
            <a:t>服務媒合</a:t>
          </a:r>
          <a:endParaRPr lang="zh-TW" altLang="en-US" dirty="0"/>
        </a:p>
      </dgm:t>
    </dgm:pt>
    <dgm:pt modelId="{49B8146F-8D80-F340-B824-FE3907C552DC}" type="parTrans" cxnId="{F02B93AB-E9DF-2A48-B593-9FA2E1478CB6}">
      <dgm:prSet/>
      <dgm:spPr/>
      <dgm:t>
        <a:bodyPr/>
        <a:lstStyle/>
        <a:p>
          <a:endParaRPr lang="zh-TW" altLang="en-US"/>
        </a:p>
      </dgm:t>
    </dgm:pt>
    <dgm:pt modelId="{6FA71939-7077-DD43-9E28-43B6FC79E8DD}" type="sibTrans" cxnId="{F02B93AB-E9DF-2A48-B593-9FA2E1478CB6}">
      <dgm:prSet/>
      <dgm:spPr/>
      <dgm:t>
        <a:bodyPr/>
        <a:lstStyle/>
        <a:p>
          <a:endParaRPr lang="zh-TW" altLang="en-US"/>
        </a:p>
      </dgm:t>
    </dgm:pt>
    <dgm:pt modelId="{6A343944-3539-5846-A655-4F14787154C1}">
      <dgm:prSet phldrT="[文字]"/>
      <dgm:spPr/>
      <dgm:t>
        <a:bodyPr/>
        <a:lstStyle/>
        <a:p>
          <a:r>
            <a:rPr lang="zh-TW" altLang="en-US" dirty="0" smtClean="0"/>
            <a:t>智慧城市</a:t>
          </a:r>
          <a:endParaRPr lang="zh-TW" altLang="en-US" dirty="0"/>
        </a:p>
      </dgm:t>
    </dgm:pt>
    <dgm:pt modelId="{E18C2166-4045-2047-B6BD-2C7A550AFD53}" type="parTrans" cxnId="{54134628-8B44-1243-BC37-7DD9F097F876}">
      <dgm:prSet/>
      <dgm:spPr/>
      <dgm:t>
        <a:bodyPr/>
        <a:lstStyle/>
        <a:p>
          <a:endParaRPr lang="zh-TW" altLang="en-US"/>
        </a:p>
      </dgm:t>
    </dgm:pt>
    <dgm:pt modelId="{47132970-3B0E-464D-8CB1-526E60428C94}" type="sibTrans" cxnId="{54134628-8B44-1243-BC37-7DD9F097F876}">
      <dgm:prSet/>
      <dgm:spPr/>
      <dgm:t>
        <a:bodyPr/>
        <a:lstStyle/>
        <a:p>
          <a:endParaRPr lang="zh-TW" altLang="en-US"/>
        </a:p>
      </dgm:t>
    </dgm:pt>
    <dgm:pt modelId="{29B70972-2A77-8345-AFE7-D7534EA4FCB7}">
      <dgm:prSet phldrT="[文字]"/>
      <dgm:spPr/>
      <dgm:t>
        <a:bodyPr/>
        <a:lstStyle/>
        <a:p>
          <a:r>
            <a:rPr lang="zh-TW" altLang="en-US" dirty="0" smtClean="0"/>
            <a:t>評價證認</a:t>
          </a:r>
          <a:endParaRPr lang="zh-TW" altLang="en-US" dirty="0"/>
        </a:p>
      </dgm:t>
    </dgm:pt>
    <dgm:pt modelId="{F9B54D54-F031-8747-B875-6A34A84FBBB5}" type="parTrans" cxnId="{8EC1E601-2428-1940-BB1C-38C079288280}">
      <dgm:prSet/>
      <dgm:spPr/>
      <dgm:t>
        <a:bodyPr/>
        <a:lstStyle/>
        <a:p>
          <a:endParaRPr lang="zh-TW" altLang="en-US"/>
        </a:p>
      </dgm:t>
    </dgm:pt>
    <dgm:pt modelId="{7E2E263A-36AC-4E41-888D-EE082C8E4CBC}" type="sibTrans" cxnId="{8EC1E601-2428-1940-BB1C-38C079288280}">
      <dgm:prSet/>
      <dgm:spPr/>
      <dgm:t>
        <a:bodyPr/>
        <a:lstStyle/>
        <a:p>
          <a:endParaRPr lang="zh-TW" altLang="en-US"/>
        </a:p>
      </dgm:t>
    </dgm:pt>
    <dgm:pt modelId="{29C9886D-A563-7540-9808-95C6723050FE}" type="pres">
      <dgm:prSet presAssocID="{FB13C93A-EB03-644B-A494-1EEB2B0A892A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D883A98-AD37-2B42-9B02-9336C1C6BFD7}" type="pres">
      <dgm:prSet presAssocID="{29B70972-2A77-8345-AFE7-D7534EA4FCB7}" presName="composite" presStyleCnt="0"/>
      <dgm:spPr/>
    </dgm:pt>
    <dgm:pt modelId="{6EE73219-A68C-A14C-A74E-197CCE9F47CC}" type="pres">
      <dgm:prSet presAssocID="{29B70972-2A77-8345-AFE7-D7534EA4FCB7}" presName="LShape" presStyleLbl="alignNode1" presStyleIdx="0" presStyleCnt="7"/>
      <dgm:spPr/>
    </dgm:pt>
    <dgm:pt modelId="{57B8B3AC-73E0-D241-AFA0-0D052945EFC7}" type="pres">
      <dgm:prSet presAssocID="{29B70972-2A77-8345-AFE7-D7534EA4FCB7}" presName="ParentText" presStyleLbl="revTx" presStyleIdx="0" presStyleCnt="4" custLinFactNeighborX="7110" custLinFactNeighborY="-1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2057C3-BA9A-ED40-8A3C-617FD3FE634B}" type="pres">
      <dgm:prSet presAssocID="{29B70972-2A77-8345-AFE7-D7534EA4FCB7}" presName="Triangle" presStyleLbl="alignNode1" presStyleIdx="1" presStyleCnt="7"/>
      <dgm:spPr/>
    </dgm:pt>
    <dgm:pt modelId="{484C3391-9EE3-174A-98D6-7958B01F639F}" type="pres">
      <dgm:prSet presAssocID="{7E2E263A-36AC-4E41-888D-EE082C8E4CBC}" presName="sibTrans" presStyleCnt="0"/>
      <dgm:spPr/>
    </dgm:pt>
    <dgm:pt modelId="{8EFFB138-AF3B-BE47-894D-8FDD3EA25898}" type="pres">
      <dgm:prSet presAssocID="{7E2E263A-36AC-4E41-888D-EE082C8E4CBC}" presName="space" presStyleCnt="0"/>
      <dgm:spPr/>
    </dgm:pt>
    <dgm:pt modelId="{DABD1CE1-311D-7242-819E-6B27F2211C2C}" type="pres">
      <dgm:prSet presAssocID="{790D08C1-9DD2-8241-8C03-A578BB0C9EF8}" presName="composite" presStyleCnt="0"/>
      <dgm:spPr/>
    </dgm:pt>
    <dgm:pt modelId="{220D49CF-A94F-3C42-9424-9050D64BC59A}" type="pres">
      <dgm:prSet presAssocID="{790D08C1-9DD2-8241-8C03-A578BB0C9EF8}" presName="LShape" presStyleLbl="alignNode1" presStyleIdx="2" presStyleCnt="7"/>
      <dgm:spPr/>
    </dgm:pt>
    <dgm:pt modelId="{FEA8D177-F96F-BE46-8A38-B4B21261AFE8}" type="pres">
      <dgm:prSet presAssocID="{790D08C1-9DD2-8241-8C03-A578BB0C9EF8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22E43A-60F6-BF4A-82E6-CEDDE8E004BD}" type="pres">
      <dgm:prSet presAssocID="{790D08C1-9DD2-8241-8C03-A578BB0C9EF8}" presName="Triangle" presStyleLbl="alignNode1" presStyleIdx="3" presStyleCnt="7"/>
      <dgm:spPr/>
    </dgm:pt>
    <dgm:pt modelId="{2F9A710E-BF38-1F41-84FB-C40B99D8160B}" type="pres">
      <dgm:prSet presAssocID="{05ED4B74-3812-894D-A1DA-D0513AF3A34A}" presName="sibTrans" presStyleCnt="0"/>
      <dgm:spPr/>
    </dgm:pt>
    <dgm:pt modelId="{31502D39-BDEB-134B-A97E-7AE1613E8679}" type="pres">
      <dgm:prSet presAssocID="{05ED4B74-3812-894D-A1DA-D0513AF3A34A}" presName="space" presStyleCnt="0"/>
      <dgm:spPr/>
    </dgm:pt>
    <dgm:pt modelId="{8EADF27A-C17A-4049-A846-71F9B6CC3BCC}" type="pres">
      <dgm:prSet presAssocID="{349D2924-A19C-884F-A776-469BA8F24CC9}" presName="composite" presStyleCnt="0"/>
      <dgm:spPr/>
    </dgm:pt>
    <dgm:pt modelId="{ED6A8F19-43CF-2A48-A57F-458DFBCC9CB0}" type="pres">
      <dgm:prSet presAssocID="{349D2924-A19C-884F-A776-469BA8F24CC9}" presName="LShape" presStyleLbl="alignNode1" presStyleIdx="4" presStyleCnt="7"/>
      <dgm:spPr/>
    </dgm:pt>
    <dgm:pt modelId="{265C86B7-B43B-0841-A25F-D043CC596B7B}" type="pres">
      <dgm:prSet presAssocID="{349D2924-A19C-884F-A776-469BA8F24CC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C433A0F-266B-9D42-AD4F-F4F869489AA6}" type="pres">
      <dgm:prSet presAssocID="{349D2924-A19C-884F-A776-469BA8F24CC9}" presName="Triangle" presStyleLbl="alignNode1" presStyleIdx="5" presStyleCnt="7"/>
      <dgm:spPr/>
    </dgm:pt>
    <dgm:pt modelId="{392E1EFF-54B2-6E42-8D6C-6B3E8FAF5C37}" type="pres">
      <dgm:prSet presAssocID="{6FA71939-7077-DD43-9E28-43B6FC79E8DD}" presName="sibTrans" presStyleCnt="0"/>
      <dgm:spPr/>
    </dgm:pt>
    <dgm:pt modelId="{DB4F54F9-B612-D444-85C8-709694542F62}" type="pres">
      <dgm:prSet presAssocID="{6FA71939-7077-DD43-9E28-43B6FC79E8DD}" presName="space" presStyleCnt="0"/>
      <dgm:spPr/>
    </dgm:pt>
    <dgm:pt modelId="{DCD24EB6-EC6D-0A46-9BD3-113D5DA6035C}" type="pres">
      <dgm:prSet presAssocID="{6A343944-3539-5846-A655-4F14787154C1}" presName="composite" presStyleCnt="0"/>
      <dgm:spPr/>
    </dgm:pt>
    <dgm:pt modelId="{ACA8A3B9-941F-614C-A43C-0980EFF21CE4}" type="pres">
      <dgm:prSet presAssocID="{6A343944-3539-5846-A655-4F14787154C1}" presName="LShape" presStyleLbl="alignNode1" presStyleIdx="6" presStyleCnt="7"/>
      <dgm:spPr/>
    </dgm:pt>
    <dgm:pt modelId="{00D9F08D-59D3-804F-BAE3-F012F756D0D6}" type="pres">
      <dgm:prSet presAssocID="{6A343944-3539-5846-A655-4F14787154C1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033220-AEB7-AD40-B40E-DA51F2ECD491}" type="presOf" srcId="{6A343944-3539-5846-A655-4F14787154C1}" destId="{00D9F08D-59D3-804F-BAE3-F012F756D0D6}" srcOrd="0" destOrd="0" presId="urn:microsoft.com/office/officeart/2009/3/layout/StepUpProcess"/>
    <dgm:cxn modelId="{C55B7D6F-E683-B345-9110-C86AB1E5C9DB}" srcId="{FB13C93A-EB03-644B-A494-1EEB2B0A892A}" destId="{790D08C1-9DD2-8241-8C03-A578BB0C9EF8}" srcOrd="1" destOrd="0" parTransId="{4852952A-1BEE-304D-A446-C91C76A305EC}" sibTransId="{05ED4B74-3812-894D-A1DA-D0513AF3A34A}"/>
    <dgm:cxn modelId="{65C093D8-7A65-554D-8160-FA5F6590C593}" type="presOf" srcId="{349D2924-A19C-884F-A776-469BA8F24CC9}" destId="{265C86B7-B43B-0841-A25F-D043CC596B7B}" srcOrd="0" destOrd="0" presId="urn:microsoft.com/office/officeart/2009/3/layout/StepUpProcess"/>
    <dgm:cxn modelId="{9DDBCBC1-E791-864E-BB0A-295582F8F4AB}" type="presOf" srcId="{29B70972-2A77-8345-AFE7-D7534EA4FCB7}" destId="{57B8B3AC-73E0-D241-AFA0-0D052945EFC7}" srcOrd="0" destOrd="0" presId="urn:microsoft.com/office/officeart/2009/3/layout/StepUpProcess"/>
    <dgm:cxn modelId="{54134628-8B44-1243-BC37-7DD9F097F876}" srcId="{FB13C93A-EB03-644B-A494-1EEB2B0A892A}" destId="{6A343944-3539-5846-A655-4F14787154C1}" srcOrd="3" destOrd="0" parTransId="{E18C2166-4045-2047-B6BD-2C7A550AFD53}" sibTransId="{47132970-3B0E-464D-8CB1-526E60428C94}"/>
    <dgm:cxn modelId="{C9E6DEBA-DD25-5F47-8998-1D17DBE5CE94}" type="presOf" srcId="{FB13C93A-EB03-644B-A494-1EEB2B0A892A}" destId="{29C9886D-A563-7540-9808-95C6723050FE}" srcOrd="0" destOrd="0" presId="urn:microsoft.com/office/officeart/2009/3/layout/StepUpProcess"/>
    <dgm:cxn modelId="{8EC1E601-2428-1940-BB1C-38C079288280}" srcId="{FB13C93A-EB03-644B-A494-1EEB2B0A892A}" destId="{29B70972-2A77-8345-AFE7-D7534EA4FCB7}" srcOrd="0" destOrd="0" parTransId="{F9B54D54-F031-8747-B875-6A34A84FBBB5}" sibTransId="{7E2E263A-36AC-4E41-888D-EE082C8E4CBC}"/>
    <dgm:cxn modelId="{72688269-CC35-104A-9109-CEE0A0FC3515}" type="presOf" srcId="{790D08C1-9DD2-8241-8C03-A578BB0C9EF8}" destId="{FEA8D177-F96F-BE46-8A38-B4B21261AFE8}" srcOrd="0" destOrd="0" presId="urn:microsoft.com/office/officeart/2009/3/layout/StepUpProcess"/>
    <dgm:cxn modelId="{F02B93AB-E9DF-2A48-B593-9FA2E1478CB6}" srcId="{FB13C93A-EB03-644B-A494-1EEB2B0A892A}" destId="{349D2924-A19C-884F-A776-469BA8F24CC9}" srcOrd="2" destOrd="0" parTransId="{49B8146F-8D80-F340-B824-FE3907C552DC}" sibTransId="{6FA71939-7077-DD43-9E28-43B6FC79E8DD}"/>
    <dgm:cxn modelId="{9906634D-5AF5-0F4B-BC38-C2C4CF85BE0C}" type="presParOf" srcId="{29C9886D-A563-7540-9808-95C6723050FE}" destId="{CD883A98-AD37-2B42-9B02-9336C1C6BFD7}" srcOrd="0" destOrd="0" presId="urn:microsoft.com/office/officeart/2009/3/layout/StepUpProcess"/>
    <dgm:cxn modelId="{5DF56380-E10D-8D48-A5E3-7A6E94AACF3D}" type="presParOf" srcId="{CD883A98-AD37-2B42-9B02-9336C1C6BFD7}" destId="{6EE73219-A68C-A14C-A74E-197CCE9F47CC}" srcOrd="0" destOrd="0" presId="urn:microsoft.com/office/officeart/2009/3/layout/StepUpProcess"/>
    <dgm:cxn modelId="{5AC5AA45-1842-BC43-8629-B1AAC7841D57}" type="presParOf" srcId="{CD883A98-AD37-2B42-9B02-9336C1C6BFD7}" destId="{57B8B3AC-73E0-D241-AFA0-0D052945EFC7}" srcOrd="1" destOrd="0" presId="urn:microsoft.com/office/officeart/2009/3/layout/StepUpProcess"/>
    <dgm:cxn modelId="{0ED14F4D-6CF6-844F-9BE4-C869C590EC9F}" type="presParOf" srcId="{CD883A98-AD37-2B42-9B02-9336C1C6BFD7}" destId="{F82057C3-BA9A-ED40-8A3C-617FD3FE634B}" srcOrd="2" destOrd="0" presId="urn:microsoft.com/office/officeart/2009/3/layout/StepUpProcess"/>
    <dgm:cxn modelId="{D34F8107-4960-344E-A4C4-69E28FDE23A4}" type="presParOf" srcId="{29C9886D-A563-7540-9808-95C6723050FE}" destId="{484C3391-9EE3-174A-98D6-7958B01F639F}" srcOrd="1" destOrd="0" presId="urn:microsoft.com/office/officeart/2009/3/layout/StepUpProcess"/>
    <dgm:cxn modelId="{3F1E9795-DCC9-EC48-929B-A55464CC54E0}" type="presParOf" srcId="{484C3391-9EE3-174A-98D6-7958B01F639F}" destId="{8EFFB138-AF3B-BE47-894D-8FDD3EA25898}" srcOrd="0" destOrd="0" presId="urn:microsoft.com/office/officeart/2009/3/layout/StepUpProcess"/>
    <dgm:cxn modelId="{04E35D3A-6332-5341-9F73-62E7295988C2}" type="presParOf" srcId="{29C9886D-A563-7540-9808-95C6723050FE}" destId="{DABD1CE1-311D-7242-819E-6B27F2211C2C}" srcOrd="2" destOrd="0" presId="urn:microsoft.com/office/officeart/2009/3/layout/StepUpProcess"/>
    <dgm:cxn modelId="{8AB8D5F9-72EA-1944-9C4C-8A35BC2F5DE8}" type="presParOf" srcId="{DABD1CE1-311D-7242-819E-6B27F2211C2C}" destId="{220D49CF-A94F-3C42-9424-9050D64BC59A}" srcOrd="0" destOrd="0" presId="urn:microsoft.com/office/officeart/2009/3/layout/StepUpProcess"/>
    <dgm:cxn modelId="{2530324C-97B6-704B-9BC5-64DC068D3E87}" type="presParOf" srcId="{DABD1CE1-311D-7242-819E-6B27F2211C2C}" destId="{FEA8D177-F96F-BE46-8A38-B4B21261AFE8}" srcOrd="1" destOrd="0" presId="urn:microsoft.com/office/officeart/2009/3/layout/StepUpProcess"/>
    <dgm:cxn modelId="{97056FC6-3991-E04C-BE0B-A36F12EE4400}" type="presParOf" srcId="{DABD1CE1-311D-7242-819E-6B27F2211C2C}" destId="{AD22E43A-60F6-BF4A-82E6-CEDDE8E004BD}" srcOrd="2" destOrd="0" presId="urn:microsoft.com/office/officeart/2009/3/layout/StepUpProcess"/>
    <dgm:cxn modelId="{62F7E008-DBD6-E24E-8180-B6E851D00A8E}" type="presParOf" srcId="{29C9886D-A563-7540-9808-95C6723050FE}" destId="{2F9A710E-BF38-1F41-84FB-C40B99D8160B}" srcOrd="3" destOrd="0" presId="urn:microsoft.com/office/officeart/2009/3/layout/StepUpProcess"/>
    <dgm:cxn modelId="{175337EA-973F-D54D-9D32-B9F487628B5B}" type="presParOf" srcId="{2F9A710E-BF38-1F41-84FB-C40B99D8160B}" destId="{31502D39-BDEB-134B-A97E-7AE1613E8679}" srcOrd="0" destOrd="0" presId="urn:microsoft.com/office/officeart/2009/3/layout/StepUpProcess"/>
    <dgm:cxn modelId="{A7F4B668-3D77-CA4D-92B5-E60C59947459}" type="presParOf" srcId="{29C9886D-A563-7540-9808-95C6723050FE}" destId="{8EADF27A-C17A-4049-A846-71F9B6CC3BCC}" srcOrd="4" destOrd="0" presId="urn:microsoft.com/office/officeart/2009/3/layout/StepUpProcess"/>
    <dgm:cxn modelId="{3C15BA2D-F74F-A24A-812F-30A3C765DC47}" type="presParOf" srcId="{8EADF27A-C17A-4049-A846-71F9B6CC3BCC}" destId="{ED6A8F19-43CF-2A48-A57F-458DFBCC9CB0}" srcOrd="0" destOrd="0" presId="urn:microsoft.com/office/officeart/2009/3/layout/StepUpProcess"/>
    <dgm:cxn modelId="{8088029F-9FB8-7D4B-848C-4363AC8FBDD2}" type="presParOf" srcId="{8EADF27A-C17A-4049-A846-71F9B6CC3BCC}" destId="{265C86B7-B43B-0841-A25F-D043CC596B7B}" srcOrd="1" destOrd="0" presId="urn:microsoft.com/office/officeart/2009/3/layout/StepUpProcess"/>
    <dgm:cxn modelId="{B7770480-DA25-6345-A8F4-0AB352984E9A}" type="presParOf" srcId="{8EADF27A-C17A-4049-A846-71F9B6CC3BCC}" destId="{9C433A0F-266B-9D42-AD4F-F4F869489AA6}" srcOrd="2" destOrd="0" presId="urn:microsoft.com/office/officeart/2009/3/layout/StepUpProcess"/>
    <dgm:cxn modelId="{D2950B48-4B2F-0847-A37E-4A37C04498F2}" type="presParOf" srcId="{29C9886D-A563-7540-9808-95C6723050FE}" destId="{392E1EFF-54B2-6E42-8D6C-6B3E8FAF5C37}" srcOrd="5" destOrd="0" presId="urn:microsoft.com/office/officeart/2009/3/layout/StepUpProcess"/>
    <dgm:cxn modelId="{E1CB1414-059B-1447-9DAC-FC957A7DDD0D}" type="presParOf" srcId="{392E1EFF-54B2-6E42-8D6C-6B3E8FAF5C37}" destId="{DB4F54F9-B612-D444-85C8-709694542F62}" srcOrd="0" destOrd="0" presId="urn:microsoft.com/office/officeart/2009/3/layout/StepUpProcess"/>
    <dgm:cxn modelId="{61D5D80E-B254-FB4A-B86A-5588DCEE0C7C}" type="presParOf" srcId="{29C9886D-A563-7540-9808-95C6723050FE}" destId="{DCD24EB6-EC6D-0A46-9BD3-113D5DA6035C}" srcOrd="6" destOrd="0" presId="urn:microsoft.com/office/officeart/2009/3/layout/StepUpProcess"/>
    <dgm:cxn modelId="{CD96352C-EC1F-5248-8D42-0CF59164967B}" type="presParOf" srcId="{DCD24EB6-EC6D-0A46-9BD3-113D5DA6035C}" destId="{ACA8A3B9-941F-614C-A43C-0980EFF21CE4}" srcOrd="0" destOrd="0" presId="urn:microsoft.com/office/officeart/2009/3/layout/StepUpProcess"/>
    <dgm:cxn modelId="{CD2CDA20-2510-234C-95FA-D3E66E5136E9}" type="presParOf" srcId="{DCD24EB6-EC6D-0A46-9BD3-113D5DA6035C}" destId="{00D9F08D-59D3-804F-BAE3-F012F756D0D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0AB0BA-2367-7D43-BE5A-6D5ADC87C1A2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033BD55-5407-9C49-B2E6-B3B1C0B36525}">
      <dgm:prSet phldrT="[文字]" custT="1"/>
      <dgm:spPr/>
      <dgm:t>
        <a:bodyPr/>
        <a:lstStyle/>
        <a:p>
          <a:r>
            <a:rPr lang="zh-TW" altLang="en-US" sz="4000" dirty="0" smtClean="0">
              <a:latin typeface="微軟正黑體"/>
              <a:ea typeface="微軟正黑體"/>
              <a:cs typeface="微軟正黑體"/>
            </a:rPr>
            <a:t>服務前</a:t>
          </a:r>
          <a:endParaRPr lang="zh-TW" altLang="en-US" sz="4000" dirty="0">
            <a:latin typeface="微軟正黑體"/>
            <a:ea typeface="微軟正黑體"/>
            <a:cs typeface="微軟正黑體"/>
          </a:endParaRPr>
        </a:p>
      </dgm:t>
    </dgm:pt>
    <dgm:pt modelId="{97DFEFB9-791A-7441-8961-2A0D45CB5A33}" type="parTrans" cxnId="{3C01E18F-60D8-5D4D-8E3B-8FFDE69AAC7F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B6CFA3A3-56E7-5A43-B952-36DFFFBF4FC3}" type="sibTrans" cxnId="{3C01E18F-60D8-5D4D-8E3B-8FFDE69AAC7F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9C09107C-E8E1-E84B-AA79-ABAB122B1835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sz="2000" dirty="0" smtClean="0">
              <a:latin typeface="微軟正黑體"/>
              <a:ea typeface="微軟正黑體"/>
              <a:cs typeface="微軟正黑體"/>
            </a:rPr>
            <a:t>簡單易用的預約叫車服務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FC40E1D1-EDDC-D249-9AA0-9A13D8B98BB0}" type="parTrans" cxnId="{DEA9CB52-76B9-1043-ABD4-2F9CA619BFF0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6F51F165-304F-AB42-9DEF-3638F431C32A}" type="sibTrans" cxnId="{DEA9CB52-76B9-1043-ABD4-2F9CA619BFF0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ED5568DB-E99C-7341-81D4-1428D550098B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sz="2000" dirty="0" smtClean="0">
              <a:latin typeface="微軟正黑體"/>
              <a:ea typeface="微軟正黑體"/>
              <a:cs typeface="微軟正黑體"/>
            </a:rPr>
            <a:t>合理透明的費率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F6F69334-250D-6246-97EC-2CEA726FFFEF}" type="parTrans" cxnId="{96F67759-9514-6641-9029-E30C8124497F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0FA19B92-2556-964B-B12D-E8D65C25C58D}" type="sibTrans" cxnId="{96F67759-9514-6641-9029-E30C8124497F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88B425E7-E702-B94A-81FB-3F3FF825FFC3}">
      <dgm:prSet phldrT="[文字]" custT="1"/>
      <dgm:spPr/>
      <dgm:t>
        <a:bodyPr/>
        <a:lstStyle/>
        <a:p>
          <a:r>
            <a:rPr lang="zh-TW" altLang="en-US" sz="4000" dirty="0" smtClean="0">
              <a:latin typeface="微軟正黑體"/>
              <a:ea typeface="微軟正黑體"/>
              <a:cs typeface="微軟正黑體"/>
            </a:rPr>
            <a:t>服務中</a:t>
          </a:r>
          <a:endParaRPr lang="zh-TW" altLang="en-US" sz="4000" dirty="0">
            <a:latin typeface="微軟正黑體"/>
            <a:ea typeface="微軟正黑體"/>
            <a:cs typeface="微軟正黑體"/>
          </a:endParaRPr>
        </a:p>
      </dgm:t>
    </dgm:pt>
    <dgm:pt modelId="{9D0838DA-0B60-3A4B-9438-1B942443FA7E}" type="parTrans" cxnId="{A06A3123-E66D-7A4A-9A38-D55B839CDD33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C3A43914-C462-6D44-9B1A-5EDCD0F2F97E}" type="sibTrans" cxnId="{A06A3123-E66D-7A4A-9A38-D55B839CDD33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CE4522FF-79A4-1543-B2A3-FCD3FE3A89B8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2000" dirty="0" smtClean="0">
              <a:latin typeface="微軟正黑體"/>
              <a:ea typeface="微軟正黑體"/>
              <a:cs typeface="微軟正黑體"/>
            </a:rPr>
            <a:t>車輛無污損及清潔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F1C12E22-CF10-434B-A855-0389491DFB1E}" type="parTrans" cxnId="{FCE8309E-CBF4-7646-B7AF-BB626EA42E24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86D47BE4-06E9-DE48-8C0D-D00B500B98E1}" type="sibTrans" cxnId="{FCE8309E-CBF4-7646-B7AF-BB626EA42E24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3CE4CA39-46BE-594A-A63D-B3408102F254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sz="2000" dirty="0" smtClean="0">
              <a:latin typeface="微軟正黑體"/>
              <a:ea typeface="微軟正黑體"/>
              <a:cs typeface="微軟正黑體"/>
            </a:rPr>
            <a:t>多樣的支付方式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23C52E9F-7732-9746-B1D7-C7A12C4C7A64}" type="parTrans" cxnId="{6F23A3B1-442A-4B4D-A3CD-B19CEE8E5E00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378FAAD1-7EB2-2F41-944D-73E72FB1D3F9}" type="sibTrans" cxnId="{6F23A3B1-442A-4B4D-A3CD-B19CEE8E5E00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69609819-8644-E54B-B53E-1E568FD826A4}">
      <dgm:prSet phldrT="[文字]" custT="1"/>
      <dgm:spPr/>
      <dgm:t>
        <a:bodyPr/>
        <a:lstStyle/>
        <a:p>
          <a:r>
            <a:rPr lang="zh-TW" altLang="en-US" sz="4000" dirty="0" smtClean="0">
              <a:latin typeface="微軟正黑體"/>
              <a:ea typeface="微軟正黑體"/>
              <a:cs typeface="微軟正黑體"/>
            </a:rPr>
            <a:t>服務後</a:t>
          </a:r>
          <a:endParaRPr lang="zh-TW" altLang="en-US" sz="4000" dirty="0">
            <a:latin typeface="微軟正黑體"/>
            <a:ea typeface="微軟正黑體"/>
            <a:cs typeface="微軟正黑體"/>
          </a:endParaRPr>
        </a:p>
      </dgm:t>
    </dgm:pt>
    <dgm:pt modelId="{F65D59C2-C7B7-B948-B614-EE04307B1A4C}" type="parTrans" cxnId="{BD7366EB-FB2F-DF4B-84C2-0A8688316D78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17E4678E-7AD8-4747-9D64-12414C410F35}" type="sibTrans" cxnId="{BD7366EB-FB2F-DF4B-84C2-0A8688316D78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D86EFA69-9541-9940-8C15-2BF38AB8D09C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2000" dirty="0" smtClean="0">
              <a:latin typeface="微軟正黑體"/>
              <a:ea typeface="微軟正黑體"/>
              <a:cs typeface="微軟正黑體"/>
            </a:rPr>
            <a:t>乘客申訴服務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13700914-E365-FA4A-B897-AB2A4F03060B}" type="parTrans" cxnId="{F2474430-28AC-D842-B201-E5C11C03D05D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1DAF2E29-0056-394F-B8A2-6E07762B9CBB}" type="sibTrans" cxnId="{F2474430-28AC-D842-B201-E5C11C03D05D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6F5585E7-2C2F-7044-BBD7-F45AF0B7F9BF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2000" dirty="0" smtClean="0">
              <a:latin typeface="微軟正黑體"/>
              <a:ea typeface="微軟正黑體"/>
              <a:cs typeface="微軟正黑體"/>
            </a:rPr>
            <a:t>司機評比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EB6241B5-FDCB-DB42-A5EC-9EC10B14E542}" type="parTrans" cxnId="{A06771F9-F70E-3C42-892F-3208420BE96C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20DC87CA-403C-DC43-A91E-600C1E3FB14A}" type="sibTrans" cxnId="{A06771F9-F70E-3C42-892F-3208420BE96C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429C48DF-2CA8-D945-9A10-28B0AC6F3678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2000" dirty="0" smtClean="0">
              <a:latin typeface="微軟正黑體"/>
              <a:ea typeface="微軟正黑體"/>
              <a:cs typeface="微軟正黑體"/>
            </a:rPr>
            <a:t>透明的車輛及駕駛員資訊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4C7A0B5B-CDDC-1040-B971-5BB77E87184D}" type="parTrans" cxnId="{44A9D6A9-7B6D-D046-BE43-1668B9863784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9F890E51-A9E9-C74F-80EA-B75DA652616B}" type="sibTrans" cxnId="{44A9D6A9-7B6D-D046-BE43-1668B9863784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2A322D21-6603-9F4D-B41C-8C243C0D71FC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2000" dirty="0" smtClean="0">
              <a:latin typeface="微軟正黑體"/>
              <a:ea typeface="微軟正黑體"/>
              <a:cs typeface="微軟正黑體"/>
            </a:rPr>
            <a:t>行車時之安全及穩定性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EA5C5B7C-359C-0641-A2A0-9069AC8A040B}" type="parTrans" cxnId="{CE18DDD0-3F5B-5841-8437-49A3F0C21AE9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08544178-B0B6-6A49-A02B-500A5AC1E893}" type="sibTrans" cxnId="{CE18DDD0-3F5B-5841-8437-49A3F0C21AE9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2594E414-9AFC-2142-A992-F9B771B4D1E6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2000" dirty="0" smtClean="0">
              <a:latin typeface="微軟正黑體"/>
              <a:ea typeface="微軟正黑體"/>
              <a:cs typeface="微軟正黑體"/>
            </a:rPr>
            <a:t>意外事故處理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E9A0F20F-DDFE-F64F-AF66-D8EF5F0368F5}" type="parTrans" cxnId="{A44A9F06-40E2-6649-B461-5D0AF2C5DABC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232A41B0-D9BA-A446-8EE2-DEDB1FEF2F62}" type="sibTrans" cxnId="{A44A9F06-40E2-6649-B461-5D0AF2C5DABC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EE018183-3ECA-834F-BEDF-97267357B041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2000" dirty="0" smtClean="0">
              <a:latin typeface="微軟正黑體"/>
              <a:ea typeface="微軟正黑體"/>
              <a:cs typeface="微軟正黑體"/>
            </a:rPr>
            <a:t>司機服裝及服務禮儀</a:t>
          </a:r>
          <a:endParaRPr lang="zh-TW" altLang="en-US" sz="2000" dirty="0">
            <a:latin typeface="微軟正黑體"/>
            <a:ea typeface="微軟正黑體"/>
            <a:cs typeface="微軟正黑體"/>
          </a:endParaRPr>
        </a:p>
      </dgm:t>
    </dgm:pt>
    <dgm:pt modelId="{B5DDB91C-6E55-5444-B63D-3040D8ED58AE}" type="parTrans" cxnId="{D96E5B79-8DAE-BE40-B666-F5FD87F274B0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572C3DD4-C885-844A-84EE-A4C08F5CB4A4}" type="sibTrans" cxnId="{D96E5B79-8DAE-BE40-B666-F5FD87F274B0}">
      <dgm:prSet/>
      <dgm:spPr/>
      <dgm:t>
        <a:bodyPr/>
        <a:lstStyle/>
        <a:p>
          <a:endParaRPr lang="zh-TW" altLang="en-US" sz="2000">
            <a:latin typeface="微軟正黑體"/>
            <a:ea typeface="微軟正黑體"/>
            <a:cs typeface="微軟正黑體"/>
          </a:endParaRPr>
        </a:p>
      </dgm:t>
    </dgm:pt>
    <dgm:pt modelId="{6A0634BE-D179-3E4A-92D3-7FDF4C65A22F}" type="pres">
      <dgm:prSet presAssocID="{890AB0BA-2367-7D43-BE5A-6D5ADC87C1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337E67C-1A37-ED4A-8585-253B8F87C03F}" type="pres">
      <dgm:prSet presAssocID="{6033BD55-5407-9C49-B2E6-B3B1C0B36525}" presName="linNode" presStyleCnt="0"/>
      <dgm:spPr/>
    </dgm:pt>
    <dgm:pt modelId="{5148AB37-A9F7-394E-BFF9-F6DD17712F70}" type="pres">
      <dgm:prSet presAssocID="{6033BD55-5407-9C49-B2E6-B3B1C0B36525}" presName="parentText" presStyleLbl="node1" presStyleIdx="0" presStyleCnt="3" custScaleY="86629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3CD7C7-F5B7-E64D-9E60-A27B3E6B4EB3}" type="pres">
      <dgm:prSet presAssocID="{6033BD55-5407-9C49-B2E6-B3B1C0B36525}" presName="descendantText" presStyleLbl="alignAccFollowNode1" presStyleIdx="0" presStyleCnt="3" custScaleY="10827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A401C82-4130-2940-A045-140D4DB9F4BB}" type="pres">
      <dgm:prSet presAssocID="{B6CFA3A3-56E7-5A43-B952-36DFFFBF4FC3}" presName="sp" presStyleCnt="0"/>
      <dgm:spPr/>
    </dgm:pt>
    <dgm:pt modelId="{16530048-5C99-BD43-9205-4598132314EE}" type="pres">
      <dgm:prSet presAssocID="{88B425E7-E702-B94A-81FB-3F3FF825FFC3}" presName="linNode" presStyleCnt="0"/>
      <dgm:spPr/>
    </dgm:pt>
    <dgm:pt modelId="{76F02DF6-C8CC-7F4F-AB2C-D0CD24825FCD}" type="pres">
      <dgm:prSet presAssocID="{88B425E7-E702-B94A-81FB-3F3FF825FFC3}" presName="parentText" presStyleLbl="node1" presStyleIdx="1" presStyleCnt="3" custScaleY="15613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F0C178-4AF4-1F4F-AD72-827B00EE21A2}" type="pres">
      <dgm:prSet presAssocID="{88B425E7-E702-B94A-81FB-3F3FF825FFC3}" presName="descendantText" presStyleLbl="alignAccFollowNode1" presStyleIdx="1" presStyleCnt="3" custScaleY="18084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139776-49E5-4F4D-90D6-089D291E9105}" type="pres">
      <dgm:prSet presAssocID="{C3A43914-C462-6D44-9B1A-5EDCD0F2F97E}" presName="sp" presStyleCnt="0"/>
      <dgm:spPr/>
    </dgm:pt>
    <dgm:pt modelId="{3C80654C-6288-3E47-800B-EC1782CA9353}" type="pres">
      <dgm:prSet presAssocID="{69609819-8644-E54B-B53E-1E568FD826A4}" presName="linNode" presStyleCnt="0"/>
      <dgm:spPr/>
    </dgm:pt>
    <dgm:pt modelId="{F804F672-63BE-424C-9854-AE599C65EF6D}" type="pres">
      <dgm:prSet presAssocID="{69609819-8644-E54B-B53E-1E568FD826A4}" presName="parentText" presStyleLbl="node1" presStyleIdx="2" presStyleCnt="3" custScaleY="83668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EDAE9A-F523-FF47-9AD4-F9392B91544E}" type="pres">
      <dgm:prSet presAssocID="{69609819-8644-E54B-B53E-1E568FD826A4}" presName="descendantText" presStyleLbl="alignAccFollowNode1" presStyleIdx="2" presStyleCnt="3" custScaleY="1044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3726A7C-634A-8945-B0C8-30F82BBA0038}" type="presOf" srcId="{9C09107C-E8E1-E84B-AA79-ABAB122B1835}" destId="{283CD7C7-F5B7-E64D-9E60-A27B3E6B4EB3}" srcOrd="0" destOrd="0" presId="urn:microsoft.com/office/officeart/2005/8/layout/vList5"/>
    <dgm:cxn modelId="{44A9D6A9-7B6D-D046-BE43-1668B9863784}" srcId="{6033BD55-5407-9C49-B2E6-B3B1C0B36525}" destId="{429C48DF-2CA8-D945-9A10-28B0AC6F3678}" srcOrd="2" destOrd="0" parTransId="{4C7A0B5B-CDDC-1040-B971-5BB77E87184D}" sibTransId="{9F890E51-A9E9-C74F-80EA-B75DA652616B}"/>
    <dgm:cxn modelId="{A44A9F06-40E2-6649-B461-5D0AF2C5DABC}" srcId="{88B425E7-E702-B94A-81FB-3F3FF825FFC3}" destId="{2594E414-9AFC-2142-A992-F9B771B4D1E6}" srcOrd="4" destOrd="0" parTransId="{E9A0F20F-DDFE-F64F-AF66-D8EF5F0368F5}" sibTransId="{232A41B0-D9BA-A446-8EE2-DEDB1FEF2F62}"/>
    <dgm:cxn modelId="{6F23A3B1-442A-4B4D-A3CD-B19CEE8E5E00}" srcId="{88B425E7-E702-B94A-81FB-3F3FF825FFC3}" destId="{3CE4CA39-46BE-594A-A63D-B3408102F254}" srcOrd="1" destOrd="0" parTransId="{23C52E9F-7732-9746-B1D7-C7A12C4C7A64}" sibTransId="{378FAAD1-7EB2-2F41-944D-73E72FB1D3F9}"/>
    <dgm:cxn modelId="{FCE8309E-CBF4-7646-B7AF-BB626EA42E24}" srcId="{88B425E7-E702-B94A-81FB-3F3FF825FFC3}" destId="{CE4522FF-79A4-1543-B2A3-FCD3FE3A89B8}" srcOrd="0" destOrd="0" parTransId="{F1C12E22-CF10-434B-A855-0389491DFB1E}" sibTransId="{86D47BE4-06E9-DE48-8C0D-D00B500B98E1}"/>
    <dgm:cxn modelId="{D1A7FCB5-551D-EC44-9652-4C10A7B76BC6}" type="presOf" srcId="{D86EFA69-9541-9940-8C15-2BF38AB8D09C}" destId="{FDEDAE9A-F523-FF47-9AD4-F9392B91544E}" srcOrd="0" destOrd="0" presId="urn:microsoft.com/office/officeart/2005/8/layout/vList5"/>
    <dgm:cxn modelId="{A316BFE5-FC4D-434E-B515-8F70A6FF0FAA}" type="presOf" srcId="{69609819-8644-E54B-B53E-1E568FD826A4}" destId="{F804F672-63BE-424C-9854-AE599C65EF6D}" srcOrd="0" destOrd="0" presId="urn:microsoft.com/office/officeart/2005/8/layout/vList5"/>
    <dgm:cxn modelId="{6ED7AB71-AF69-0149-9100-6A2411E2C291}" type="presOf" srcId="{890AB0BA-2367-7D43-BE5A-6D5ADC87C1A2}" destId="{6A0634BE-D179-3E4A-92D3-7FDF4C65A22F}" srcOrd="0" destOrd="0" presId="urn:microsoft.com/office/officeart/2005/8/layout/vList5"/>
    <dgm:cxn modelId="{5B15BAD1-C345-A74B-A7CC-F0BC8BE67A98}" type="presOf" srcId="{EE018183-3ECA-834F-BEDF-97267357B041}" destId="{D0F0C178-4AF4-1F4F-AD72-827B00EE21A2}" srcOrd="0" destOrd="3" presId="urn:microsoft.com/office/officeart/2005/8/layout/vList5"/>
    <dgm:cxn modelId="{BD7366EB-FB2F-DF4B-84C2-0A8688316D78}" srcId="{890AB0BA-2367-7D43-BE5A-6D5ADC87C1A2}" destId="{69609819-8644-E54B-B53E-1E568FD826A4}" srcOrd="2" destOrd="0" parTransId="{F65D59C2-C7B7-B948-B614-EE04307B1A4C}" sibTransId="{17E4678E-7AD8-4747-9D64-12414C410F35}"/>
    <dgm:cxn modelId="{A06771F9-F70E-3C42-892F-3208420BE96C}" srcId="{69609819-8644-E54B-B53E-1E568FD826A4}" destId="{6F5585E7-2C2F-7044-BBD7-F45AF0B7F9BF}" srcOrd="1" destOrd="0" parTransId="{EB6241B5-FDCB-DB42-A5EC-9EC10B14E542}" sibTransId="{20DC87CA-403C-DC43-A91E-600C1E3FB14A}"/>
    <dgm:cxn modelId="{D96E5B79-8DAE-BE40-B666-F5FD87F274B0}" srcId="{88B425E7-E702-B94A-81FB-3F3FF825FFC3}" destId="{EE018183-3ECA-834F-BEDF-97267357B041}" srcOrd="3" destOrd="0" parTransId="{B5DDB91C-6E55-5444-B63D-3040D8ED58AE}" sibTransId="{572C3DD4-C885-844A-84EE-A4C08F5CB4A4}"/>
    <dgm:cxn modelId="{CE18DDD0-3F5B-5841-8437-49A3F0C21AE9}" srcId="{88B425E7-E702-B94A-81FB-3F3FF825FFC3}" destId="{2A322D21-6603-9F4D-B41C-8C243C0D71FC}" srcOrd="2" destOrd="0" parTransId="{EA5C5B7C-359C-0641-A2A0-9069AC8A040B}" sibTransId="{08544178-B0B6-6A49-A02B-500A5AC1E893}"/>
    <dgm:cxn modelId="{BC21AAE4-18B3-4E4B-A665-C659ECC8B519}" type="presOf" srcId="{6F5585E7-2C2F-7044-BBD7-F45AF0B7F9BF}" destId="{FDEDAE9A-F523-FF47-9AD4-F9392B91544E}" srcOrd="0" destOrd="1" presId="urn:microsoft.com/office/officeart/2005/8/layout/vList5"/>
    <dgm:cxn modelId="{96F67759-9514-6641-9029-E30C8124497F}" srcId="{6033BD55-5407-9C49-B2E6-B3B1C0B36525}" destId="{ED5568DB-E99C-7341-81D4-1428D550098B}" srcOrd="1" destOrd="0" parTransId="{F6F69334-250D-6246-97EC-2CEA726FFFEF}" sibTransId="{0FA19B92-2556-964B-B12D-E8D65C25C58D}"/>
    <dgm:cxn modelId="{F2474430-28AC-D842-B201-E5C11C03D05D}" srcId="{69609819-8644-E54B-B53E-1E568FD826A4}" destId="{D86EFA69-9541-9940-8C15-2BF38AB8D09C}" srcOrd="0" destOrd="0" parTransId="{13700914-E365-FA4A-B897-AB2A4F03060B}" sibTransId="{1DAF2E29-0056-394F-B8A2-6E07762B9CBB}"/>
    <dgm:cxn modelId="{B17A8A42-44EE-6E42-A176-8052D1822559}" type="presOf" srcId="{88B425E7-E702-B94A-81FB-3F3FF825FFC3}" destId="{76F02DF6-C8CC-7F4F-AB2C-D0CD24825FCD}" srcOrd="0" destOrd="0" presId="urn:microsoft.com/office/officeart/2005/8/layout/vList5"/>
    <dgm:cxn modelId="{075CCEFE-F1DF-2547-86DE-D201870F018E}" type="presOf" srcId="{2A322D21-6603-9F4D-B41C-8C243C0D71FC}" destId="{D0F0C178-4AF4-1F4F-AD72-827B00EE21A2}" srcOrd="0" destOrd="2" presId="urn:microsoft.com/office/officeart/2005/8/layout/vList5"/>
    <dgm:cxn modelId="{53EAB39A-42CE-9146-AC2C-643324595FEC}" type="presOf" srcId="{2594E414-9AFC-2142-A992-F9B771B4D1E6}" destId="{D0F0C178-4AF4-1F4F-AD72-827B00EE21A2}" srcOrd="0" destOrd="4" presId="urn:microsoft.com/office/officeart/2005/8/layout/vList5"/>
    <dgm:cxn modelId="{A06A3123-E66D-7A4A-9A38-D55B839CDD33}" srcId="{890AB0BA-2367-7D43-BE5A-6D5ADC87C1A2}" destId="{88B425E7-E702-B94A-81FB-3F3FF825FFC3}" srcOrd="1" destOrd="0" parTransId="{9D0838DA-0B60-3A4B-9438-1B942443FA7E}" sibTransId="{C3A43914-C462-6D44-9B1A-5EDCD0F2F97E}"/>
    <dgm:cxn modelId="{247DBD99-73DA-BB4B-8C72-A0BF5AF26A8A}" type="presOf" srcId="{429C48DF-2CA8-D945-9A10-28B0AC6F3678}" destId="{283CD7C7-F5B7-E64D-9E60-A27B3E6B4EB3}" srcOrd="0" destOrd="2" presId="urn:microsoft.com/office/officeart/2005/8/layout/vList5"/>
    <dgm:cxn modelId="{ED7CCCCC-87D4-C742-8584-D4A06A2E2616}" type="presOf" srcId="{CE4522FF-79A4-1543-B2A3-FCD3FE3A89B8}" destId="{D0F0C178-4AF4-1F4F-AD72-827B00EE21A2}" srcOrd="0" destOrd="0" presId="urn:microsoft.com/office/officeart/2005/8/layout/vList5"/>
    <dgm:cxn modelId="{85DFD49B-7457-494F-A378-8DCB26236C4E}" type="presOf" srcId="{3CE4CA39-46BE-594A-A63D-B3408102F254}" destId="{D0F0C178-4AF4-1F4F-AD72-827B00EE21A2}" srcOrd="0" destOrd="1" presId="urn:microsoft.com/office/officeart/2005/8/layout/vList5"/>
    <dgm:cxn modelId="{3C01E18F-60D8-5D4D-8E3B-8FFDE69AAC7F}" srcId="{890AB0BA-2367-7D43-BE5A-6D5ADC87C1A2}" destId="{6033BD55-5407-9C49-B2E6-B3B1C0B36525}" srcOrd="0" destOrd="0" parTransId="{97DFEFB9-791A-7441-8961-2A0D45CB5A33}" sibTransId="{B6CFA3A3-56E7-5A43-B952-36DFFFBF4FC3}"/>
    <dgm:cxn modelId="{EFC9E9BD-817E-FA40-BA3C-D141D1C86640}" type="presOf" srcId="{6033BD55-5407-9C49-B2E6-B3B1C0B36525}" destId="{5148AB37-A9F7-394E-BFF9-F6DD17712F70}" srcOrd="0" destOrd="0" presId="urn:microsoft.com/office/officeart/2005/8/layout/vList5"/>
    <dgm:cxn modelId="{DEA9CB52-76B9-1043-ABD4-2F9CA619BFF0}" srcId="{6033BD55-5407-9C49-B2E6-B3B1C0B36525}" destId="{9C09107C-E8E1-E84B-AA79-ABAB122B1835}" srcOrd="0" destOrd="0" parTransId="{FC40E1D1-EDDC-D249-9AA0-9A13D8B98BB0}" sibTransId="{6F51F165-304F-AB42-9DEF-3638F431C32A}"/>
    <dgm:cxn modelId="{3C671E53-9526-6141-83CF-351F83ED13A1}" type="presOf" srcId="{ED5568DB-E99C-7341-81D4-1428D550098B}" destId="{283CD7C7-F5B7-E64D-9E60-A27B3E6B4EB3}" srcOrd="0" destOrd="1" presId="urn:microsoft.com/office/officeart/2005/8/layout/vList5"/>
    <dgm:cxn modelId="{C33C8150-6012-814D-BC10-94FC57E952B7}" type="presParOf" srcId="{6A0634BE-D179-3E4A-92D3-7FDF4C65A22F}" destId="{7337E67C-1A37-ED4A-8585-253B8F87C03F}" srcOrd="0" destOrd="0" presId="urn:microsoft.com/office/officeart/2005/8/layout/vList5"/>
    <dgm:cxn modelId="{B919BFFA-4F3E-0B47-8EE7-36736030E070}" type="presParOf" srcId="{7337E67C-1A37-ED4A-8585-253B8F87C03F}" destId="{5148AB37-A9F7-394E-BFF9-F6DD17712F70}" srcOrd="0" destOrd="0" presId="urn:microsoft.com/office/officeart/2005/8/layout/vList5"/>
    <dgm:cxn modelId="{E805E990-D743-E244-8F2A-82D25183857B}" type="presParOf" srcId="{7337E67C-1A37-ED4A-8585-253B8F87C03F}" destId="{283CD7C7-F5B7-E64D-9E60-A27B3E6B4EB3}" srcOrd="1" destOrd="0" presId="urn:microsoft.com/office/officeart/2005/8/layout/vList5"/>
    <dgm:cxn modelId="{CC2ADB7B-CC8A-8348-BD77-0E1D4453110F}" type="presParOf" srcId="{6A0634BE-D179-3E4A-92D3-7FDF4C65A22F}" destId="{8A401C82-4130-2940-A045-140D4DB9F4BB}" srcOrd="1" destOrd="0" presId="urn:microsoft.com/office/officeart/2005/8/layout/vList5"/>
    <dgm:cxn modelId="{B0086106-E51A-5A49-ABDE-AD33A686B3F4}" type="presParOf" srcId="{6A0634BE-D179-3E4A-92D3-7FDF4C65A22F}" destId="{16530048-5C99-BD43-9205-4598132314EE}" srcOrd="2" destOrd="0" presId="urn:microsoft.com/office/officeart/2005/8/layout/vList5"/>
    <dgm:cxn modelId="{A44768C1-2512-9743-ACF0-5041A517837C}" type="presParOf" srcId="{16530048-5C99-BD43-9205-4598132314EE}" destId="{76F02DF6-C8CC-7F4F-AB2C-D0CD24825FCD}" srcOrd="0" destOrd="0" presId="urn:microsoft.com/office/officeart/2005/8/layout/vList5"/>
    <dgm:cxn modelId="{93790BBE-A48B-5C44-A915-1F87883921AB}" type="presParOf" srcId="{16530048-5C99-BD43-9205-4598132314EE}" destId="{D0F0C178-4AF4-1F4F-AD72-827B00EE21A2}" srcOrd="1" destOrd="0" presId="urn:microsoft.com/office/officeart/2005/8/layout/vList5"/>
    <dgm:cxn modelId="{B23BEE5C-7838-8D4F-BD54-FD171169243E}" type="presParOf" srcId="{6A0634BE-D179-3E4A-92D3-7FDF4C65A22F}" destId="{B6139776-49E5-4F4D-90D6-089D291E9105}" srcOrd="3" destOrd="0" presId="urn:microsoft.com/office/officeart/2005/8/layout/vList5"/>
    <dgm:cxn modelId="{2E218454-0F0D-554E-B75A-7CC530956D0C}" type="presParOf" srcId="{6A0634BE-D179-3E4A-92D3-7FDF4C65A22F}" destId="{3C80654C-6288-3E47-800B-EC1782CA9353}" srcOrd="4" destOrd="0" presId="urn:microsoft.com/office/officeart/2005/8/layout/vList5"/>
    <dgm:cxn modelId="{1FE363FA-FC19-F54F-8A6A-BA9FB21E355C}" type="presParOf" srcId="{3C80654C-6288-3E47-800B-EC1782CA9353}" destId="{F804F672-63BE-424C-9854-AE599C65EF6D}" srcOrd="0" destOrd="0" presId="urn:microsoft.com/office/officeart/2005/8/layout/vList5"/>
    <dgm:cxn modelId="{392C2ECB-4925-8B4B-A844-0DEACE81E987}" type="presParOf" srcId="{3C80654C-6288-3E47-800B-EC1782CA9353}" destId="{FDEDAE9A-F523-FF47-9AD4-F9392B91544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48A53-C93D-49F6-827A-1C8BE38DB0DB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75E0B10-67A4-4D48-AAFC-D0B2EDDCD746}">
      <dgm:prSet phldrT="[文字]"/>
      <dgm:spPr/>
      <dgm:t>
        <a:bodyPr/>
        <a:lstStyle/>
        <a:p>
          <a:r>
            <a:rPr lang="zh-TW" altLang="en-US" dirty="0" smtClean="0"/>
            <a:t>智慧運輸服務</a:t>
          </a:r>
          <a:endParaRPr lang="zh-TW" altLang="en-US" dirty="0"/>
        </a:p>
      </dgm:t>
    </dgm:pt>
    <dgm:pt modelId="{CCE1A048-AB16-4151-87AB-3B3481E2B575}" type="parTrans" cxnId="{11960661-0333-4796-AEDA-74C7A8E8801F}">
      <dgm:prSet/>
      <dgm:spPr/>
      <dgm:t>
        <a:bodyPr/>
        <a:lstStyle/>
        <a:p>
          <a:endParaRPr lang="zh-TW" altLang="en-US"/>
        </a:p>
      </dgm:t>
    </dgm:pt>
    <dgm:pt modelId="{D4B76540-059A-48AB-B19C-B0E278B63747}" type="sibTrans" cxnId="{11960661-0333-4796-AEDA-74C7A8E8801F}">
      <dgm:prSet/>
      <dgm:spPr/>
      <dgm:t>
        <a:bodyPr/>
        <a:lstStyle/>
        <a:p>
          <a:endParaRPr lang="zh-TW" altLang="en-US"/>
        </a:p>
      </dgm:t>
    </dgm:pt>
    <dgm:pt modelId="{A78998A7-DB6B-4D3A-9DF9-388454B82AE6}">
      <dgm:prSet phldrT="[文字]"/>
      <dgm:spPr/>
      <dgm:t>
        <a:bodyPr/>
        <a:lstStyle/>
        <a:p>
          <a:r>
            <a:rPr lang="zh-TW" altLang="en-US" dirty="0" smtClean="0"/>
            <a:t>預約叫車工具</a:t>
          </a:r>
          <a:endParaRPr lang="zh-TW" altLang="en-US" dirty="0"/>
        </a:p>
      </dgm:t>
    </dgm:pt>
    <dgm:pt modelId="{DAAA1201-49B6-4E7F-8240-334E21FEFF06}" type="parTrans" cxnId="{3122050A-41BE-466F-94CB-97D5D47CA1E7}">
      <dgm:prSet/>
      <dgm:spPr/>
      <dgm:t>
        <a:bodyPr/>
        <a:lstStyle/>
        <a:p>
          <a:endParaRPr lang="zh-TW" altLang="en-US"/>
        </a:p>
      </dgm:t>
    </dgm:pt>
    <dgm:pt modelId="{5EDD499D-C807-43E9-A608-B6100E1FD0CD}" type="sibTrans" cxnId="{3122050A-41BE-466F-94CB-97D5D47CA1E7}">
      <dgm:prSet/>
      <dgm:spPr/>
      <dgm:t>
        <a:bodyPr/>
        <a:lstStyle/>
        <a:p>
          <a:endParaRPr lang="zh-TW" altLang="en-US"/>
        </a:p>
      </dgm:t>
    </dgm:pt>
    <dgm:pt modelId="{7C94E2BF-5293-4ED6-A002-02075D2C31A3}">
      <dgm:prSet phldrT="[文字]"/>
      <dgm:spPr/>
      <dgm:t>
        <a:bodyPr/>
        <a:lstStyle/>
        <a:p>
          <a:r>
            <a:rPr lang="zh-TW" altLang="en-US" dirty="0" smtClean="0"/>
            <a:t>共乘媒合平台</a:t>
          </a:r>
          <a:endParaRPr lang="zh-TW" altLang="en-US" dirty="0"/>
        </a:p>
      </dgm:t>
    </dgm:pt>
    <dgm:pt modelId="{29FBC23F-B91B-4DEB-8106-416780753BE3}" type="parTrans" cxnId="{5CB7FCAF-1341-4F33-82D6-3FE25DE5BD72}">
      <dgm:prSet/>
      <dgm:spPr/>
      <dgm:t>
        <a:bodyPr/>
        <a:lstStyle/>
        <a:p>
          <a:endParaRPr lang="zh-TW" altLang="en-US"/>
        </a:p>
      </dgm:t>
    </dgm:pt>
    <dgm:pt modelId="{DAB03A25-BA3C-40A6-A6C8-B0B740FDA37A}" type="sibTrans" cxnId="{5CB7FCAF-1341-4F33-82D6-3FE25DE5BD72}">
      <dgm:prSet/>
      <dgm:spPr/>
      <dgm:t>
        <a:bodyPr/>
        <a:lstStyle/>
        <a:p>
          <a:endParaRPr lang="zh-TW" altLang="en-US"/>
        </a:p>
      </dgm:t>
    </dgm:pt>
    <dgm:pt modelId="{DA5196FA-80E6-4B10-A26D-DEC10A6D8147}">
      <dgm:prSet phldrT="[文字]"/>
      <dgm:spPr/>
      <dgm:t>
        <a:bodyPr/>
        <a:lstStyle/>
        <a:p>
          <a:r>
            <a:rPr lang="zh-TW" altLang="en-US" dirty="0" smtClean="0"/>
            <a:t>車輛</a:t>
          </a:r>
          <a:endParaRPr lang="en-US" altLang="zh-TW" dirty="0" smtClean="0"/>
        </a:p>
        <a:p>
          <a:r>
            <a:rPr lang="zh-TW" altLang="en-US" dirty="0" smtClean="0"/>
            <a:t>管理</a:t>
          </a:r>
          <a:endParaRPr lang="zh-TW" altLang="en-US" dirty="0"/>
        </a:p>
      </dgm:t>
    </dgm:pt>
    <dgm:pt modelId="{24042B04-5377-4E7A-A209-C9CFC37E69C1}" type="parTrans" cxnId="{4D809BAD-EA67-457B-BCF1-6CE98C3DE5E5}">
      <dgm:prSet/>
      <dgm:spPr/>
      <dgm:t>
        <a:bodyPr/>
        <a:lstStyle/>
        <a:p>
          <a:endParaRPr lang="zh-TW" altLang="en-US"/>
        </a:p>
      </dgm:t>
    </dgm:pt>
    <dgm:pt modelId="{2AA22DDC-47C5-4E1F-89A1-D25D3EF09701}" type="sibTrans" cxnId="{4D809BAD-EA67-457B-BCF1-6CE98C3DE5E5}">
      <dgm:prSet/>
      <dgm:spPr/>
      <dgm:t>
        <a:bodyPr/>
        <a:lstStyle/>
        <a:p>
          <a:endParaRPr lang="zh-TW" altLang="en-US"/>
        </a:p>
      </dgm:t>
    </dgm:pt>
    <dgm:pt modelId="{7496F2CF-C095-44FE-9821-716790D5621E}">
      <dgm:prSet phldrT="[文字]"/>
      <dgm:spPr/>
      <dgm:t>
        <a:bodyPr/>
        <a:lstStyle/>
        <a:p>
          <a:r>
            <a:rPr lang="zh-TW" altLang="en-US" dirty="0" smtClean="0"/>
            <a:t>司機</a:t>
          </a:r>
          <a:endParaRPr lang="en-US" altLang="zh-TW" dirty="0" smtClean="0"/>
        </a:p>
        <a:p>
          <a:r>
            <a:rPr lang="zh-TW" altLang="en-US" dirty="0" smtClean="0"/>
            <a:t>管理</a:t>
          </a:r>
          <a:endParaRPr lang="zh-TW" altLang="en-US" dirty="0"/>
        </a:p>
      </dgm:t>
    </dgm:pt>
    <dgm:pt modelId="{11B6B4CA-F224-44F9-8DB5-48D822F8A43E}" type="parTrans" cxnId="{8CF83FB1-8572-4839-B838-83EF3BEBDF21}">
      <dgm:prSet/>
      <dgm:spPr/>
      <dgm:t>
        <a:bodyPr/>
        <a:lstStyle/>
        <a:p>
          <a:endParaRPr lang="zh-TW" altLang="en-US"/>
        </a:p>
      </dgm:t>
    </dgm:pt>
    <dgm:pt modelId="{B1F16ABC-31C1-4B8E-A740-19158F25BFAC}" type="sibTrans" cxnId="{8CF83FB1-8572-4839-B838-83EF3BEBDF21}">
      <dgm:prSet/>
      <dgm:spPr/>
      <dgm:t>
        <a:bodyPr/>
        <a:lstStyle/>
        <a:p>
          <a:endParaRPr lang="zh-TW" altLang="en-US"/>
        </a:p>
      </dgm:t>
    </dgm:pt>
    <dgm:pt modelId="{0A42F5EB-E354-4D2E-B357-83B2CE2E5885}">
      <dgm:prSet/>
      <dgm:spPr/>
      <dgm:t>
        <a:bodyPr/>
        <a:lstStyle/>
        <a:p>
          <a:r>
            <a:rPr lang="zh-TW" altLang="en-US" dirty="0" smtClean="0"/>
            <a:t>車隊品牌管理</a:t>
          </a:r>
          <a:endParaRPr lang="zh-TW" altLang="en-US" dirty="0"/>
        </a:p>
      </dgm:t>
    </dgm:pt>
    <dgm:pt modelId="{C5BBF17D-7A7E-4A7D-BC25-15D5B3DC9221}" type="parTrans" cxnId="{72F43F73-0385-423B-B3A1-950E8F720BC2}">
      <dgm:prSet/>
      <dgm:spPr/>
      <dgm:t>
        <a:bodyPr/>
        <a:lstStyle/>
        <a:p>
          <a:endParaRPr lang="zh-TW" altLang="en-US"/>
        </a:p>
      </dgm:t>
    </dgm:pt>
    <dgm:pt modelId="{F145B884-9A0A-48B5-8FDC-041B529D6E24}" type="sibTrans" cxnId="{72F43F73-0385-423B-B3A1-950E8F720BC2}">
      <dgm:prSet/>
      <dgm:spPr/>
      <dgm:t>
        <a:bodyPr/>
        <a:lstStyle/>
        <a:p>
          <a:endParaRPr lang="zh-TW" altLang="en-US"/>
        </a:p>
      </dgm:t>
    </dgm:pt>
    <dgm:pt modelId="{209EBF5B-C10E-4235-A829-F5C406CEFCC5}" type="pres">
      <dgm:prSet presAssocID="{5E848A53-C93D-49F6-827A-1C8BE38DB0D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A0027C5-2915-4E9D-B72D-FC19D51844AA}" type="pres">
      <dgm:prSet presAssocID="{B75E0B10-67A4-4D48-AAFC-D0B2EDDCD746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3A17F049-EAE1-4689-A05C-B3EFF271302D}" type="pres">
      <dgm:prSet presAssocID="{A78998A7-DB6B-4D3A-9DF9-388454B82AE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EC6466D-C532-4AD6-B0EB-451550F40976}" type="pres">
      <dgm:prSet presAssocID="{A78998A7-DB6B-4D3A-9DF9-388454B82AE6}" presName="dummy" presStyleCnt="0"/>
      <dgm:spPr/>
    </dgm:pt>
    <dgm:pt modelId="{F50A1081-8469-4391-8B94-73EA6C45BAA1}" type="pres">
      <dgm:prSet presAssocID="{5EDD499D-C807-43E9-A608-B6100E1FD0CD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FCA3CEA7-AA88-4B8A-8CD2-196E5B3798FF}" type="pres">
      <dgm:prSet presAssocID="{7C94E2BF-5293-4ED6-A002-02075D2C31A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6DBD31-CA74-43CA-A865-889F3EA3C82E}" type="pres">
      <dgm:prSet presAssocID="{7C94E2BF-5293-4ED6-A002-02075D2C31A3}" presName="dummy" presStyleCnt="0"/>
      <dgm:spPr/>
    </dgm:pt>
    <dgm:pt modelId="{C6212DC9-96F0-4335-87C2-36996E7C0A8C}" type="pres">
      <dgm:prSet presAssocID="{DAB03A25-BA3C-40A6-A6C8-B0B740FDA37A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85CF8AA8-2548-4F07-8612-4B051C55C7B1}" type="pres">
      <dgm:prSet presAssocID="{DA5196FA-80E6-4B10-A26D-DEC10A6D814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297FED9-112D-478F-AA14-0DA266B67C35}" type="pres">
      <dgm:prSet presAssocID="{DA5196FA-80E6-4B10-A26D-DEC10A6D8147}" presName="dummy" presStyleCnt="0"/>
      <dgm:spPr/>
    </dgm:pt>
    <dgm:pt modelId="{EAB599F9-A511-4391-A246-DB290E9C1340}" type="pres">
      <dgm:prSet presAssocID="{2AA22DDC-47C5-4E1F-89A1-D25D3EF09701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DFCDE301-7ACA-4F07-8747-156410CE231E}" type="pres">
      <dgm:prSet presAssocID="{7496F2CF-C095-44FE-9821-716790D5621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218780-A242-4BE7-8CA8-6DE72511E61D}" type="pres">
      <dgm:prSet presAssocID="{7496F2CF-C095-44FE-9821-716790D5621E}" presName="dummy" presStyleCnt="0"/>
      <dgm:spPr/>
    </dgm:pt>
    <dgm:pt modelId="{1E261AC9-C1A5-469A-90D2-130D8257DA39}" type="pres">
      <dgm:prSet presAssocID="{B1F16ABC-31C1-4B8E-A740-19158F25BFAC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523C5AAE-FF45-450F-8DC3-0DE8FCC43A6D}" type="pres">
      <dgm:prSet presAssocID="{0A42F5EB-E354-4D2E-B357-83B2CE2E588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31F4BF-F29F-404E-98A1-821575DDA38F}" type="pres">
      <dgm:prSet presAssocID="{0A42F5EB-E354-4D2E-B357-83B2CE2E5885}" presName="dummy" presStyleCnt="0"/>
      <dgm:spPr/>
    </dgm:pt>
    <dgm:pt modelId="{292286D2-7CAA-4CFE-8B8C-A04418879283}" type="pres">
      <dgm:prSet presAssocID="{F145B884-9A0A-48B5-8FDC-041B529D6E24}" presName="sibTrans" presStyleLbl="sibTrans2D1" presStyleIdx="4" presStyleCnt="5"/>
      <dgm:spPr/>
      <dgm:t>
        <a:bodyPr/>
        <a:lstStyle/>
        <a:p>
          <a:endParaRPr lang="zh-TW" altLang="en-US"/>
        </a:p>
      </dgm:t>
    </dgm:pt>
  </dgm:ptLst>
  <dgm:cxnLst>
    <dgm:cxn modelId="{8CF83FB1-8572-4839-B838-83EF3BEBDF21}" srcId="{B75E0B10-67A4-4D48-AAFC-D0B2EDDCD746}" destId="{7496F2CF-C095-44FE-9821-716790D5621E}" srcOrd="3" destOrd="0" parTransId="{11B6B4CA-F224-44F9-8DB5-48D822F8A43E}" sibTransId="{B1F16ABC-31C1-4B8E-A740-19158F25BFAC}"/>
    <dgm:cxn modelId="{7A0DC8AB-1629-4C48-8CB7-27B91FBDA111}" type="presOf" srcId="{2AA22DDC-47C5-4E1F-89A1-D25D3EF09701}" destId="{EAB599F9-A511-4391-A246-DB290E9C1340}" srcOrd="0" destOrd="0" presId="urn:microsoft.com/office/officeart/2005/8/layout/radial6"/>
    <dgm:cxn modelId="{0061F794-A3D4-A649-9458-C3A572C30DBE}" type="presOf" srcId="{B75E0B10-67A4-4D48-AAFC-D0B2EDDCD746}" destId="{AA0027C5-2915-4E9D-B72D-FC19D51844AA}" srcOrd="0" destOrd="0" presId="urn:microsoft.com/office/officeart/2005/8/layout/radial6"/>
    <dgm:cxn modelId="{6C0AEE5E-E1CE-5346-8BA0-39616AA4EC4E}" type="presOf" srcId="{F145B884-9A0A-48B5-8FDC-041B529D6E24}" destId="{292286D2-7CAA-4CFE-8B8C-A04418879283}" srcOrd="0" destOrd="0" presId="urn:microsoft.com/office/officeart/2005/8/layout/radial6"/>
    <dgm:cxn modelId="{11960661-0333-4796-AEDA-74C7A8E8801F}" srcId="{5E848A53-C93D-49F6-827A-1C8BE38DB0DB}" destId="{B75E0B10-67A4-4D48-AAFC-D0B2EDDCD746}" srcOrd="0" destOrd="0" parTransId="{CCE1A048-AB16-4151-87AB-3B3481E2B575}" sibTransId="{D4B76540-059A-48AB-B19C-B0E278B63747}"/>
    <dgm:cxn modelId="{AAEAE8B1-17FE-5547-8E50-92DAE0B7D2A5}" type="presOf" srcId="{7496F2CF-C095-44FE-9821-716790D5621E}" destId="{DFCDE301-7ACA-4F07-8747-156410CE231E}" srcOrd="0" destOrd="0" presId="urn:microsoft.com/office/officeart/2005/8/layout/radial6"/>
    <dgm:cxn modelId="{288B805F-4EE1-FE4B-BAC7-40C0C8362744}" type="presOf" srcId="{DAB03A25-BA3C-40A6-A6C8-B0B740FDA37A}" destId="{C6212DC9-96F0-4335-87C2-36996E7C0A8C}" srcOrd="0" destOrd="0" presId="urn:microsoft.com/office/officeart/2005/8/layout/radial6"/>
    <dgm:cxn modelId="{3122050A-41BE-466F-94CB-97D5D47CA1E7}" srcId="{B75E0B10-67A4-4D48-AAFC-D0B2EDDCD746}" destId="{A78998A7-DB6B-4D3A-9DF9-388454B82AE6}" srcOrd="0" destOrd="0" parTransId="{DAAA1201-49B6-4E7F-8240-334E21FEFF06}" sibTransId="{5EDD499D-C807-43E9-A608-B6100E1FD0CD}"/>
    <dgm:cxn modelId="{72F43F73-0385-423B-B3A1-950E8F720BC2}" srcId="{B75E0B10-67A4-4D48-AAFC-D0B2EDDCD746}" destId="{0A42F5EB-E354-4D2E-B357-83B2CE2E5885}" srcOrd="4" destOrd="0" parTransId="{C5BBF17D-7A7E-4A7D-BC25-15D5B3DC9221}" sibTransId="{F145B884-9A0A-48B5-8FDC-041B529D6E24}"/>
    <dgm:cxn modelId="{D47BE7C0-2A89-1740-8FAC-A0A12759E3D2}" type="presOf" srcId="{0A42F5EB-E354-4D2E-B357-83B2CE2E5885}" destId="{523C5AAE-FF45-450F-8DC3-0DE8FCC43A6D}" srcOrd="0" destOrd="0" presId="urn:microsoft.com/office/officeart/2005/8/layout/radial6"/>
    <dgm:cxn modelId="{4D809BAD-EA67-457B-BCF1-6CE98C3DE5E5}" srcId="{B75E0B10-67A4-4D48-AAFC-D0B2EDDCD746}" destId="{DA5196FA-80E6-4B10-A26D-DEC10A6D8147}" srcOrd="2" destOrd="0" parTransId="{24042B04-5377-4E7A-A209-C9CFC37E69C1}" sibTransId="{2AA22DDC-47C5-4E1F-89A1-D25D3EF09701}"/>
    <dgm:cxn modelId="{8BAC2771-4DBD-E747-9279-3E6D67ABD390}" type="presOf" srcId="{A78998A7-DB6B-4D3A-9DF9-388454B82AE6}" destId="{3A17F049-EAE1-4689-A05C-B3EFF271302D}" srcOrd="0" destOrd="0" presId="urn:microsoft.com/office/officeart/2005/8/layout/radial6"/>
    <dgm:cxn modelId="{4B45687D-56A3-D849-A96F-8B4FE85D360C}" type="presOf" srcId="{5E848A53-C93D-49F6-827A-1C8BE38DB0DB}" destId="{209EBF5B-C10E-4235-A829-F5C406CEFCC5}" srcOrd="0" destOrd="0" presId="urn:microsoft.com/office/officeart/2005/8/layout/radial6"/>
    <dgm:cxn modelId="{D384FD6F-951D-204C-B9D6-CFC4677B0409}" type="presOf" srcId="{5EDD499D-C807-43E9-A608-B6100E1FD0CD}" destId="{F50A1081-8469-4391-8B94-73EA6C45BAA1}" srcOrd="0" destOrd="0" presId="urn:microsoft.com/office/officeart/2005/8/layout/radial6"/>
    <dgm:cxn modelId="{5CB7FCAF-1341-4F33-82D6-3FE25DE5BD72}" srcId="{B75E0B10-67A4-4D48-AAFC-D0B2EDDCD746}" destId="{7C94E2BF-5293-4ED6-A002-02075D2C31A3}" srcOrd="1" destOrd="0" parTransId="{29FBC23F-B91B-4DEB-8106-416780753BE3}" sibTransId="{DAB03A25-BA3C-40A6-A6C8-B0B740FDA37A}"/>
    <dgm:cxn modelId="{FDE04E8F-BB37-1946-8E45-CC1ABDDE6BCC}" type="presOf" srcId="{B1F16ABC-31C1-4B8E-A740-19158F25BFAC}" destId="{1E261AC9-C1A5-469A-90D2-130D8257DA39}" srcOrd="0" destOrd="0" presId="urn:microsoft.com/office/officeart/2005/8/layout/radial6"/>
    <dgm:cxn modelId="{931DE052-AD97-F544-AFE1-2940E19C49B8}" type="presOf" srcId="{DA5196FA-80E6-4B10-A26D-DEC10A6D8147}" destId="{85CF8AA8-2548-4F07-8612-4B051C55C7B1}" srcOrd="0" destOrd="0" presId="urn:microsoft.com/office/officeart/2005/8/layout/radial6"/>
    <dgm:cxn modelId="{1712C5E3-BDC2-1049-8B9F-68D2E8695F3E}" type="presOf" srcId="{7C94E2BF-5293-4ED6-A002-02075D2C31A3}" destId="{FCA3CEA7-AA88-4B8A-8CD2-196E5B3798FF}" srcOrd="0" destOrd="0" presId="urn:microsoft.com/office/officeart/2005/8/layout/radial6"/>
    <dgm:cxn modelId="{6697C42E-F7AB-AB41-9D75-E049556E4AAF}" type="presParOf" srcId="{209EBF5B-C10E-4235-A829-F5C406CEFCC5}" destId="{AA0027C5-2915-4E9D-B72D-FC19D51844AA}" srcOrd="0" destOrd="0" presId="urn:microsoft.com/office/officeart/2005/8/layout/radial6"/>
    <dgm:cxn modelId="{29B59A12-009F-4942-9DD2-FEDE36ABF2AC}" type="presParOf" srcId="{209EBF5B-C10E-4235-A829-F5C406CEFCC5}" destId="{3A17F049-EAE1-4689-A05C-B3EFF271302D}" srcOrd="1" destOrd="0" presId="urn:microsoft.com/office/officeart/2005/8/layout/radial6"/>
    <dgm:cxn modelId="{C2D6EEAD-9D71-0741-97BC-7EADA4953395}" type="presParOf" srcId="{209EBF5B-C10E-4235-A829-F5C406CEFCC5}" destId="{AEC6466D-C532-4AD6-B0EB-451550F40976}" srcOrd="2" destOrd="0" presId="urn:microsoft.com/office/officeart/2005/8/layout/radial6"/>
    <dgm:cxn modelId="{24A00BB7-189A-C142-A521-F65518CB1576}" type="presParOf" srcId="{209EBF5B-C10E-4235-A829-F5C406CEFCC5}" destId="{F50A1081-8469-4391-8B94-73EA6C45BAA1}" srcOrd="3" destOrd="0" presId="urn:microsoft.com/office/officeart/2005/8/layout/radial6"/>
    <dgm:cxn modelId="{5CD4CEA7-1E0D-1446-97FE-B88C2EC43389}" type="presParOf" srcId="{209EBF5B-C10E-4235-A829-F5C406CEFCC5}" destId="{FCA3CEA7-AA88-4B8A-8CD2-196E5B3798FF}" srcOrd="4" destOrd="0" presId="urn:microsoft.com/office/officeart/2005/8/layout/radial6"/>
    <dgm:cxn modelId="{0D0104FF-D770-0E4A-A433-CD85BE3F4DF1}" type="presParOf" srcId="{209EBF5B-C10E-4235-A829-F5C406CEFCC5}" destId="{996DBD31-CA74-43CA-A865-889F3EA3C82E}" srcOrd="5" destOrd="0" presId="urn:microsoft.com/office/officeart/2005/8/layout/radial6"/>
    <dgm:cxn modelId="{70515435-EB03-DC42-BFC4-22D3F53877E9}" type="presParOf" srcId="{209EBF5B-C10E-4235-A829-F5C406CEFCC5}" destId="{C6212DC9-96F0-4335-87C2-36996E7C0A8C}" srcOrd="6" destOrd="0" presId="urn:microsoft.com/office/officeart/2005/8/layout/radial6"/>
    <dgm:cxn modelId="{6349FB20-385B-CD41-8B36-20021791FC13}" type="presParOf" srcId="{209EBF5B-C10E-4235-A829-F5C406CEFCC5}" destId="{85CF8AA8-2548-4F07-8612-4B051C55C7B1}" srcOrd="7" destOrd="0" presId="urn:microsoft.com/office/officeart/2005/8/layout/radial6"/>
    <dgm:cxn modelId="{0BC22FC7-B34D-DE4F-8940-FD663D84ABDA}" type="presParOf" srcId="{209EBF5B-C10E-4235-A829-F5C406CEFCC5}" destId="{6297FED9-112D-478F-AA14-0DA266B67C35}" srcOrd="8" destOrd="0" presId="urn:microsoft.com/office/officeart/2005/8/layout/radial6"/>
    <dgm:cxn modelId="{439E4C04-ED83-5F41-AAEF-FF69F3EE9C2F}" type="presParOf" srcId="{209EBF5B-C10E-4235-A829-F5C406CEFCC5}" destId="{EAB599F9-A511-4391-A246-DB290E9C1340}" srcOrd="9" destOrd="0" presId="urn:microsoft.com/office/officeart/2005/8/layout/radial6"/>
    <dgm:cxn modelId="{98103CB7-B39C-234F-A98A-C9647653B8B3}" type="presParOf" srcId="{209EBF5B-C10E-4235-A829-F5C406CEFCC5}" destId="{DFCDE301-7ACA-4F07-8747-156410CE231E}" srcOrd="10" destOrd="0" presId="urn:microsoft.com/office/officeart/2005/8/layout/radial6"/>
    <dgm:cxn modelId="{B378EBCE-EF31-1443-B423-9775BE135EA8}" type="presParOf" srcId="{209EBF5B-C10E-4235-A829-F5C406CEFCC5}" destId="{91218780-A242-4BE7-8CA8-6DE72511E61D}" srcOrd="11" destOrd="0" presId="urn:microsoft.com/office/officeart/2005/8/layout/radial6"/>
    <dgm:cxn modelId="{16826150-D8F4-ED4D-9677-3A3A6898AFD0}" type="presParOf" srcId="{209EBF5B-C10E-4235-A829-F5C406CEFCC5}" destId="{1E261AC9-C1A5-469A-90D2-130D8257DA39}" srcOrd="12" destOrd="0" presId="urn:microsoft.com/office/officeart/2005/8/layout/radial6"/>
    <dgm:cxn modelId="{01897CCB-F169-0D4D-866C-AB198724281F}" type="presParOf" srcId="{209EBF5B-C10E-4235-A829-F5C406CEFCC5}" destId="{523C5AAE-FF45-450F-8DC3-0DE8FCC43A6D}" srcOrd="13" destOrd="0" presId="urn:microsoft.com/office/officeart/2005/8/layout/radial6"/>
    <dgm:cxn modelId="{8203E2EE-399F-A942-B95E-79385631F813}" type="presParOf" srcId="{209EBF5B-C10E-4235-A829-F5C406CEFCC5}" destId="{4B31F4BF-F29F-404E-98A1-821575DDA38F}" srcOrd="14" destOrd="0" presId="urn:microsoft.com/office/officeart/2005/8/layout/radial6"/>
    <dgm:cxn modelId="{3181760D-E40D-DE48-BCB4-F317665FD5E9}" type="presParOf" srcId="{209EBF5B-C10E-4235-A829-F5C406CEFCC5}" destId="{292286D2-7CAA-4CFE-8B8C-A04418879283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049598-16E1-4210-8577-259B29FCF597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54EB1A02-ACB9-4607-BA67-EB7B63AA90C4}">
      <dgm:prSet phldrT="[文字]"/>
      <dgm:spPr/>
      <dgm:t>
        <a:bodyPr/>
        <a:lstStyle/>
        <a:p>
          <a:r>
            <a:rPr lang="zh-TW" altLang="en-US" dirty="0" smtClean="0"/>
            <a:t>中央政府</a:t>
          </a:r>
          <a:endParaRPr lang="zh-TW" altLang="en-US" dirty="0"/>
        </a:p>
      </dgm:t>
    </dgm:pt>
    <dgm:pt modelId="{82D08C34-527C-45C4-9D07-A9C23F33CF5D}" type="parTrans" cxnId="{ED7346BF-222D-4823-8B82-ECB9327411C0}">
      <dgm:prSet/>
      <dgm:spPr/>
      <dgm:t>
        <a:bodyPr/>
        <a:lstStyle/>
        <a:p>
          <a:endParaRPr lang="zh-TW" altLang="en-US"/>
        </a:p>
      </dgm:t>
    </dgm:pt>
    <dgm:pt modelId="{A3D39730-6C0B-4686-8D70-39B2A478FA05}" type="sibTrans" cxnId="{ED7346BF-222D-4823-8B82-ECB9327411C0}">
      <dgm:prSet/>
      <dgm:spPr/>
      <dgm:t>
        <a:bodyPr/>
        <a:lstStyle/>
        <a:p>
          <a:endParaRPr lang="zh-TW" altLang="en-US"/>
        </a:p>
      </dgm:t>
    </dgm:pt>
    <dgm:pt modelId="{583A1498-9838-4E20-898A-451E64718736}">
      <dgm:prSet phldrT="[文字]"/>
      <dgm:spPr/>
      <dgm:t>
        <a:bodyPr/>
        <a:lstStyle/>
        <a:p>
          <a:r>
            <a:rPr lang="zh-TW" altLang="en-US" dirty="0" smtClean="0"/>
            <a:t>地方政府</a:t>
          </a:r>
          <a:endParaRPr lang="zh-TW" altLang="en-US" dirty="0"/>
        </a:p>
      </dgm:t>
    </dgm:pt>
    <dgm:pt modelId="{AF1B8507-E985-4AB8-9C14-B7402D1BE640}" type="parTrans" cxnId="{7149BB72-990D-43CE-B009-3463720C199F}">
      <dgm:prSet/>
      <dgm:spPr/>
      <dgm:t>
        <a:bodyPr/>
        <a:lstStyle/>
        <a:p>
          <a:endParaRPr lang="zh-TW" altLang="en-US"/>
        </a:p>
      </dgm:t>
    </dgm:pt>
    <dgm:pt modelId="{E7C05F6F-DD81-41E3-853A-C8F0C63D22CE}" type="sibTrans" cxnId="{7149BB72-990D-43CE-B009-3463720C199F}">
      <dgm:prSet/>
      <dgm:spPr/>
      <dgm:t>
        <a:bodyPr/>
        <a:lstStyle/>
        <a:p>
          <a:endParaRPr lang="zh-TW" altLang="en-US"/>
        </a:p>
      </dgm:t>
    </dgm:pt>
    <dgm:pt modelId="{289184B9-792A-4DE0-9771-F3798C04E276}">
      <dgm:prSet phldrT="[文字]"/>
      <dgm:spPr/>
      <dgm:t>
        <a:bodyPr/>
        <a:lstStyle/>
        <a:p>
          <a:r>
            <a:rPr lang="zh-TW" altLang="en-US" dirty="0" smtClean="0"/>
            <a:t>民間組織</a:t>
          </a:r>
          <a:endParaRPr lang="zh-TW" altLang="en-US" dirty="0"/>
        </a:p>
      </dgm:t>
    </dgm:pt>
    <dgm:pt modelId="{67C41F59-5730-4448-88E5-12C3FC1B59A7}" type="parTrans" cxnId="{F8A938A7-DC66-4A51-AB7B-B61592776EFA}">
      <dgm:prSet/>
      <dgm:spPr/>
      <dgm:t>
        <a:bodyPr/>
        <a:lstStyle/>
        <a:p>
          <a:endParaRPr lang="zh-TW" altLang="en-US"/>
        </a:p>
      </dgm:t>
    </dgm:pt>
    <dgm:pt modelId="{9EBC5684-D801-4814-97EC-DB6EA23F2B54}" type="sibTrans" cxnId="{F8A938A7-DC66-4A51-AB7B-B61592776EFA}">
      <dgm:prSet/>
      <dgm:spPr/>
      <dgm:t>
        <a:bodyPr/>
        <a:lstStyle/>
        <a:p>
          <a:endParaRPr lang="zh-TW" altLang="en-US"/>
        </a:p>
      </dgm:t>
    </dgm:pt>
    <dgm:pt modelId="{C571C5E7-CCFF-49D7-8E62-7DF7DD9E5418}" type="pres">
      <dgm:prSet presAssocID="{DC049598-16E1-4210-8577-259B29FCF59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D475582-836B-4230-8494-DFC322E88D43}" type="pres">
      <dgm:prSet presAssocID="{54EB1A02-ACB9-4607-BA67-EB7B63AA90C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B60061-49C6-484D-B295-FC78948EEE6F}" type="pres">
      <dgm:prSet presAssocID="{54EB1A02-ACB9-4607-BA67-EB7B63AA90C4}" presName="gear1srcNode" presStyleLbl="node1" presStyleIdx="0" presStyleCnt="3"/>
      <dgm:spPr/>
      <dgm:t>
        <a:bodyPr/>
        <a:lstStyle/>
        <a:p>
          <a:endParaRPr lang="zh-TW" altLang="en-US"/>
        </a:p>
      </dgm:t>
    </dgm:pt>
    <dgm:pt modelId="{32E372A5-5F11-4E60-94EA-7ABCAF7C65B7}" type="pres">
      <dgm:prSet presAssocID="{54EB1A02-ACB9-4607-BA67-EB7B63AA90C4}" presName="gear1dstNode" presStyleLbl="node1" presStyleIdx="0" presStyleCnt="3"/>
      <dgm:spPr/>
      <dgm:t>
        <a:bodyPr/>
        <a:lstStyle/>
        <a:p>
          <a:endParaRPr lang="zh-TW" altLang="en-US"/>
        </a:p>
      </dgm:t>
    </dgm:pt>
    <dgm:pt modelId="{480C0702-2A69-416C-B8B6-A5FD30CC23BB}" type="pres">
      <dgm:prSet presAssocID="{583A1498-9838-4E20-898A-451E647187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0D3F05-3F38-460A-B315-9CCFB84A52EA}" type="pres">
      <dgm:prSet presAssocID="{583A1498-9838-4E20-898A-451E64718736}" presName="gear2srcNode" presStyleLbl="node1" presStyleIdx="1" presStyleCnt="3"/>
      <dgm:spPr/>
      <dgm:t>
        <a:bodyPr/>
        <a:lstStyle/>
        <a:p>
          <a:endParaRPr lang="zh-TW" altLang="en-US"/>
        </a:p>
      </dgm:t>
    </dgm:pt>
    <dgm:pt modelId="{E999A43F-B4E4-416F-98A7-6AC4DB4C99ED}" type="pres">
      <dgm:prSet presAssocID="{583A1498-9838-4E20-898A-451E64718736}" presName="gear2dstNode" presStyleLbl="node1" presStyleIdx="1" presStyleCnt="3"/>
      <dgm:spPr/>
      <dgm:t>
        <a:bodyPr/>
        <a:lstStyle/>
        <a:p>
          <a:endParaRPr lang="zh-TW" altLang="en-US"/>
        </a:p>
      </dgm:t>
    </dgm:pt>
    <dgm:pt modelId="{3531A8CD-332E-416D-937B-1347A80C0B1E}" type="pres">
      <dgm:prSet presAssocID="{289184B9-792A-4DE0-9771-F3798C04E276}" presName="gear3" presStyleLbl="node1" presStyleIdx="2" presStyleCnt="3"/>
      <dgm:spPr/>
      <dgm:t>
        <a:bodyPr/>
        <a:lstStyle/>
        <a:p>
          <a:endParaRPr lang="zh-TW" altLang="en-US"/>
        </a:p>
      </dgm:t>
    </dgm:pt>
    <dgm:pt modelId="{7264F4C4-65C7-4993-9EA6-88B572F273B3}" type="pres">
      <dgm:prSet presAssocID="{289184B9-792A-4DE0-9771-F3798C04E27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45858E-1316-4999-A8ED-6EAD77E45D87}" type="pres">
      <dgm:prSet presAssocID="{289184B9-792A-4DE0-9771-F3798C04E276}" presName="gear3srcNode" presStyleLbl="node1" presStyleIdx="2" presStyleCnt="3"/>
      <dgm:spPr/>
      <dgm:t>
        <a:bodyPr/>
        <a:lstStyle/>
        <a:p>
          <a:endParaRPr lang="zh-TW" altLang="en-US"/>
        </a:p>
      </dgm:t>
    </dgm:pt>
    <dgm:pt modelId="{109D58C1-9C2C-4E72-900A-0A6001541ACC}" type="pres">
      <dgm:prSet presAssocID="{289184B9-792A-4DE0-9771-F3798C04E276}" presName="gear3dstNode" presStyleLbl="node1" presStyleIdx="2" presStyleCnt="3"/>
      <dgm:spPr/>
      <dgm:t>
        <a:bodyPr/>
        <a:lstStyle/>
        <a:p>
          <a:endParaRPr lang="zh-TW" altLang="en-US"/>
        </a:p>
      </dgm:t>
    </dgm:pt>
    <dgm:pt modelId="{0FECF461-C7A4-4CA6-BAF1-768EDF2BE932}" type="pres">
      <dgm:prSet presAssocID="{A3D39730-6C0B-4686-8D70-39B2A478FA05}" presName="connector1" presStyleLbl="sibTrans2D1" presStyleIdx="0" presStyleCnt="3"/>
      <dgm:spPr/>
      <dgm:t>
        <a:bodyPr/>
        <a:lstStyle/>
        <a:p>
          <a:endParaRPr lang="zh-TW" altLang="en-US"/>
        </a:p>
      </dgm:t>
    </dgm:pt>
    <dgm:pt modelId="{D91213BC-5730-408D-AD61-34563BA88891}" type="pres">
      <dgm:prSet presAssocID="{E7C05F6F-DD81-41E3-853A-C8F0C63D22CE}" presName="connector2" presStyleLbl="sibTrans2D1" presStyleIdx="1" presStyleCnt="3"/>
      <dgm:spPr/>
      <dgm:t>
        <a:bodyPr/>
        <a:lstStyle/>
        <a:p>
          <a:endParaRPr lang="zh-TW" altLang="en-US"/>
        </a:p>
      </dgm:t>
    </dgm:pt>
    <dgm:pt modelId="{5326DEAF-9B07-43EB-823E-1274CCB6D2B2}" type="pres">
      <dgm:prSet presAssocID="{9EBC5684-D801-4814-97EC-DB6EA23F2B54}" presName="connector3" presStyleLbl="sibTrans2D1" presStyleIdx="2" presStyleCnt="3"/>
      <dgm:spPr/>
      <dgm:t>
        <a:bodyPr/>
        <a:lstStyle/>
        <a:p>
          <a:endParaRPr lang="zh-TW" altLang="en-US"/>
        </a:p>
      </dgm:t>
    </dgm:pt>
  </dgm:ptLst>
  <dgm:cxnLst>
    <dgm:cxn modelId="{2F8E4147-127B-0944-8A0D-EDDE8B45D1C4}" type="presOf" srcId="{289184B9-792A-4DE0-9771-F3798C04E276}" destId="{F545858E-1316-4999-A8ED-6EAD77E45D87}" srcOrd="2" destOrd="0" presId="urn:microsoft.com/office/officeart/2005/8/layout/gear1"/>
    <dgm:cxn modelId="{BA96D0BE-11A8-5F41-BD8A-CA607DAE5F5D}" type="presOf" srcId="{A3D39730-6C0B-4686-8D70-39B2A478FA05}" destId="{0FECF461-C7A4-4CA6-BAF1-768EDF2BE932}" srcOrd="0" destOrd="0" presId="urn:microsoft.com/office/officeart/2005/8/layout/gear1"/>
    <dgm:cxn modelId="{3C4DC5BA-A00C-9F4F-86A8-B30E52A3C668}" type="presOf" srcId="{289184B9-792A-4DE0-9771-F3798C04E276}" destId="{3531A8CD-332E-416D-937B-1347A80C0B1E}" srcOrd="0" destOrd="0" presId="urn:microsoft.com/office/officeart/2005/8/layout/gear1"/>
    <dgm:cxn modelId="{A47BD6E8-32E8-CF45-A5F7-70CA79F067FA}" type="presOf" srcId="{289184B9-792A-4DE0-9771-F3798C04E276}" destId="{7264F4C4-65C7-4993-9EA6-88B572F273B3}" srcOrd="1" destOrd="0" presId="urn:microsoft.com/office/officeart/2005/8/layout/gear1"/>
    <dgm:cxn modelId="{B6940F5E-538C-F941-99D0-E8AE62E52BA6}" type="presOf" srcId="{9EBC5684-D801-4814-97EC-DB6EA23F2B54}" destId="{5326DEAF-9B07-43EB-823E-1274CCB6D2B2}" srcOrd="0" destOrd="0" presId="urn:microsoft.com/office/officeart/2005/8/layout/gear1"/>
    <dgm:cxn modelId="{178D0E0C-149B-E747-B717-A75D66C26841}" type="presOf" srcId="{583A1498-9838-4E20-898A-451E64718736}" destId="{480C0702-2A69-416C-B8B6-A5FD30CC23BB}" srcOrd="0" destOrd="0" presId="urn:microsoft.com/office/officeart/2005/8/layout/gear1"/>
    <dgm:cxn modelId="{7235A718-D3AE-CD48-895D-B81AF7820608}" type="presOf" srcId="{54EB1A02-ACB9-4607-BA67-EB7B63AA90C4}" destId="{4BB60061-49C6-484D-B295-FC78948EEE6F}" srcOrd="1" destOrd="0" presId="urn:microsoft.com/office/officeart/2005/8/layout/gear1"/>
    <dgm:cxn modelId="{4F8C188E-2F2B-CC49-9C63-49EB7B21C16A}" type="presOf" srcId="{54EB1A02-ACB9-4607-BA67-EB7B63AA90C4}" destId="{ED475582-836B-4230-8494-DFC322E88D43}" srcOrd="0" destOrd="0" presId="urn:microsoft.com/office/officeart/2005/8/layout/gear1"/>
    <dgm:cxn modelId="{729E845F-C324-D64E-B0F6-E3C73155E5BA}" type="presOf" srcId="{54EB1A02-ACB9-4607-BA67-EB7B63AA90C4}" destId="{32E372A5-5F11-4E60-94EA-7ABCAF7C65B7}" srcOrd="2" destOrd="0" presId="urn:microsoft.com/office/officeart/2005/8/layout/gear1"/>
    <dgm:cxn modelId="{53987109-02FD-DD45-88EF-8726B62D81F3}" type="presOf" srcId="{583A1498-9838-4E20-898A-451E64718736}" destId="{A90D3F05-3F38-460A-B315-9CCFB84A52EA}" srcOrd="1" destOrd="0" presId="urn:microsoft.com/office/officeart/2005/8/layout/gear1"/>
    <dgm:cxn modelId="{2C2E0FE3-AC02-424E-84DE-BA9126E8A206}" type="presOf" srcId="{289184B9-792A-4DE0-9771-F3798C04E276}" destId="{109D58C1-9C2C-4E72-900A-0A6001541ACC}" srcOrd="3" destOrd="0" presId="urn:microsoft.com/office/officeart/2005/8/layout/gear1"/>
    <dgm:cxn modelId="{7149BB72-990D-43CE-B009-3463720C199F}" srcId="{DC049598-16E1-4210-8577-259B29FCF597}" destId="{583A1498-9838-4E20-898A-451E64718736}" srcOrd="1" destOrd="0" parTransId="{AF1B8507-E985-4AB8-9C14-B7402D1BE640}" sibTransId="{E7C05F6F-DD81-41E3-853A-C8F0C63D22CE}"/>
    <dgm:cxn modelId="{E6E87566-CDA5-D543-8997-B6B84C4B1829}" type="presOf" srcId="{E7C05F6F-DD81-41E3-853A-C8F0C63D22CE}" destId="{D91213BC-5730-408D-AD61-34563BA88891}" srcOrd="0" destOrd="0" presId="urn:microsoft.com/office/officeart/2005/8/layout/gear1"/>
    <dgm:cxn modelId="{ED7346BF-222D-4823-8B82-ECB9327411C0}" srcId="{DC049598-16E1-4210-8577-259B29FCF597}" destId="{54EB1A02-ACB9-4607-BA67-EB7B63AA90C4}" srcOrd="0" destOrd="0" parTransId="{82D08C34-527C-45C4-9D07-A9C23F33CF5D}" sibTransId="{A3D39730-6C0B-4686-8D70-39B2A478FA05}"/>
    <dgm:cxn modelId="{A06B6A99-72A6-4E4D-8AA1-F193E8185875}" type="presOf" srcId="{DC049598-16E1-4210-8577-259B29FCF597}" destId="{C571C5E7-CCFF-49D7-8E62-7DF7DD9E5418}" srcOrd="0" destOrd="0" presId="urn:microsoft.com/office/officeart/2005/8/layout/gear1"/>
    <dgm:cxn modelId="{B96BAF13-E6C1-7946-901E-5FE7359044B7}" type="presOf" srcId="{583A1498-9838-4E20-898A-451E64718736}" destId="{E999A43F-B4E4-416F-98A7-6AC4DB4C99ED}" srcOrd="2" destOrd="0" presId="urn:microsoft.com/office/officeart/2005/8/layout/gear1"/>
    <dgm:cxn modelId="{F8A938A7-DC66-4A51-AB7B-B61592776EFA}" srcId="{DC049598-16E1-4210-8577-259B29FCF597}" destId="{289184B9-792A-4DE0-9771-F3798C04E276}" srcOrd="2" destOrd="0" parTransId="{67C41F59-5730-4448-88E5-12C3FC1B59A7}" sibTransId="{9EBC5684-D801-4814-97EC-DB6EA23F2B54}"/>
    <dgm:cxn modelId="{B2EBDA91-7313-AA4E-8EC3-FA0206966FB3}" type="presParOf" srcId="{C571C5E7-CCFF-49D7-8E62-7DF7DD9E5418}" destId="{ED475582-836B-4230-8494-DFC322E88D43}" srcOrd="0" destOrd="0" presId="urn:microsoft.com/office/officeart/2005/8/layout/gear1"/>
    <dgm:cxn modelId="{521AADF3-7D13-6D4F-8F2C-79BC309DFB07}" type="presParOf" srcId="{C571C5E7-CCFF-49D7-8E62-7DF7DD9E5418}" destId="{4BB60061-49C6-484D-B295-FC78948EEE6F}" srcOrd="1" destOrd="0" presId="urn:microsoft.com/office/officeart/2005/8/layout/gear1"/>
    <dgm:cxn modelId="{B1D449AB-D72A-4749-AC83-8A244837E45D}" type="presParOf" srcId="{C571C5E7-CCFF-49D7-8E62-7DF7DD9E5418}" destId="{32E372A5-5F11-4E60-94EA-7ABCAF7C65B7}" srcOrd="2" destOrd="0" presId="urn:microsoft.com/office/officeart/2005/8/layout/gear1"/>
    <dgm:cxn modelId="{80318C34-C8AF-BD4C-9B9A-B1AD903DE75B}" type="presParOf" srcId="{C571C5E7-CCFF-49D7-8E62-7DF7DD9E5418}" destId="{480C0702-2A69-416C-B8B6-A5FD30CC23BB}" srcOrd="3" destOrd="0" presId="urn:microsoft.com/office/officeart/2005/8/layout/gear1"/>
    <dgm:cxn modelId="{3351457C-8163-C94B-9874-7166B023F7C1}" type="presParOf" srcId="{C571C5E7-CCFF-49D7-8E62-7DF7DD9E5418}" destId="{A90D3F05-3F38-460A-B315-9CCFB84A52EA}" srcOrd="4" destOrd="0" presId="urn:microsoft.com/office/officeart/2005/8/layout/gear1"/>
    <dgm:cxn modelId="{9C289573-FE9E-A442-89F3-0F1EF63992A2}" type="presParOf" srcId="{C571C5E7-CCFF-49D7-8E62-7DF7DD9E5418}" destId="{E999A43F-B4E4-416F-98A7-6AC4DB4C99ED}" srcOrd="5" destOrd="0" presId="urn:microsoft.com/office/officeart/2005/8/layout/gear1"/>
    <dgm:cxn modelId="{34E1DB51-AFB3-6C4A-B898-BEE3DF40125A}" type="presParOf" srcId="{C571C5E7-CCFF-49D7-8E62-7DF7DD9E5418}" destId="{3531A8CD-332E-416D-937B-1347A80C0B1E}" srcOrd="6" destOrd="0" presId="urn:microsoft.com/office/officeart/2005/8/layout/gear1"/>
    <dgm:cxn modelId="{AB8A19F2-90B5-4240-B26E-4E113D67EC4F}" type="presParOf" srcId="{C571C5E7-CCFF-49D7-8E62-7DF7DD9E5418}" destId="{7264F4C4-65C7-4993-9EA6-88B572F273B3}" srcOrd="7" destOrd="0" presId="urn:microsoft.com/office/officeart/2005/8/layout/gear1"/>
    <dgm:cxn modelId="{59DC491D-5D6D-4D40-927B-56D7248176E6}" type="presParOf" srcId="{C571C5E7-CCFF-49D7-8E62-7DF7DD9E5418}" destId="{F545858E-1316-4999-A8ED-6EAD77E45D87}" srcOrd="8" destOrd="0" presId="urn:microsoft.com/office/officeart/2005/8/layout/gear1"/>
    <dgm:cxn modelId="{98EDABBB-7EA2-BB4E-96E9-80AE40EFA33B}" type="presParOf" srcId="{C571C5E7-CCFF-49D7-8E62-7DF7DD9E5418}" destId="{109D58C1-9C2C-4E72-900A-0A6001541ACC}" srcOrd="9" destOrd="0" presId="urn:microsoft.com/office/officeart/2005/8/layout/gear1"/>
    <dgm:cxn modelId="{0FA34EB9-7070-AD45-9E46-3BBF6BD32022}" type="presParOf" srcId="{C571C5E7-CCFF-49D7-8E62-7DF7DD9E5418}" destId="{0FECF461-C7A4-4CA6-BAF1-768EDF2BE932}" srcOrd="10" destOrd="0" presId="urn:microsoft.com/office/officeart/2005/8/layout/gear1"/>
    <dgm:cxn modelId="{D6FFBBEF-818E-8947-99E9-B8D38652E3EF}" type="presParOf" srcId="{C571C5E7-CCFF-49D7-8E62-7DF7DD9E5418}" destId="{D91213BC-5730-408D-AD61-34563BA88891}" srcOrd="11" destOrd="0" presId="urn:microsoft.com/office/officeart/2005/8/layout/gear1"/>
    <dgm:cxn modelId="{29D78A4F-B09A-CC48-A69B-98FBB849E852}" type="presParOf" srcId="{C571C5E7-CCFF-49D7-8E62-7DF7DD9E5418}" destId="{5326DEAF-9B07-43EB-823E-1274CCB6D2B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73219-A68C-A14C-A74E-197CCE9F47CC}">
      <dsp:nvSpPr>
        <dsp:cNvPr id="0" name=""/>
        <dsp:cNvSpPr/>
      </dsp:nvSpPr>
      <dsp:spPr>
        <a:xfrm rot="5400000">
          <a:off x="290871" y="1691576"/>
          <a:ext cx="872046" cy="145106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B8B3AC-73E0-D241-AFA0-0D052945EFC7}">
      <dsp:nvSpPr>
        <dsp:cNvPr id="0" name=""/>
        <dsp:cNvSpPr/>
      </dsp:nvSpPr>
      <dsp:spPr>
        <a:xfrm>
          <a:off x="238448" y="2123593"/>
          <a:ext cx="1310030" cy="1148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/>
            <a:t>評價證認</a:t>
          </a:r>
          <a:endParaRPr lang="zh-TW" altLang="en-US" sz="3000" kern="1200" dirty="0"/>
        </a:p>
      </dsp:txBody>
      <dsp:txXfrm>
        <a:off x="238448" y="2123593"/>
        <a:ext cx="1310030" cy="1148318"/>
      </dsp:txXfrm>
    </dsp:sp>
    <dsp:sp modelId="{F82057C3-BA9A-ED40-8A3C-617FD3FE634B}">
      <dsp:nvSpPr>
        <dsp:cNvPr id="0" name=""/>
        <dsp:cNvSpPr/>
      </dsp:nvSpPr>
      <dsp:spPr>
        <a:xfrm>
          <a:off x="1208160" y="1584746"/>
          <a:ext cx="247175" cy="24717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0D49CF-A94F-3C42-9424-9050D64BC59A}">
      <dsp:nvSpPr>
        <dsp:cNvPr id="0" name=""/>
        <dsp:cNvSpPr/>
      </dsp:nvSpPr>
      <dsp:spPr>
        <a:xfrm rot="5400000">
          <a:off x="1894604" y="1294730"/>
          <a:ext cx="872046" cy="145106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A8D177-F96F-BE46-8A38-B4B21261AFE8}">
      <dsp:nvSpPr>
        <dsp:cNvPr id="0" name=""/>
        <dsp:cNvSpPr/>
      </dsp:nvSpPr>
      <dsp:spPr>
        <a:xfrm>
          <a:off x="1749038" y="1728286"/>
          <a:ext cx="1310030" cy="1148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/>
            <a:t>行車監控</a:t>
          </a:r>
          <a:endParaRPr lang="zh-TW" altLang="en-US" sz="3000" kern="1200" dirty="0"/>
        </a:p>
      </dsp:txBody>
      <dsp:txXfrm>
        <a:off x="1749038" y="1728286"/>
        <a:ext cx="1310030" cy="1148318"/>
      </dsp:txXfrm>
    </dsp:sp>
    <dsp:sp modelId="{AD22E43A-60F6-BF4A-82E6-CEDDE8E004BD}">
      <dsp:nvSpPr>
        <dsp:cNvPr id="0" name=""/>
        <dsp:cNvSpPr/>
      </dsp:nvSpPr>
      <dsp:spPr>
        <a:xfrm>
          <a:off x="2811892" y="1187901"/>
          <a:ext cx="247175" cy="24717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6A8F19-43CF-2A48-A57F-458DFBCC9CB0}">
      <dsp:nvSpPr>
        <dsp:cNvPr id="0" name=""/>
        <dsp:cNvSpPr/>
      </dsp:nvSpPr>
      <dsp:spPr>
        <a:xfrm rot="5400000">
          <a:off x="3498337" y="897885"/>
          <a:ext cx="872046" cy="145106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5C86B7-B43B-0841-A25F-D043CC596B7B}">
      <dsp:nvSpPr>
        <dsp:cNvPr id="0" name=""/>
        <dsp:cNvSpPr/>
      </dsp:nvSpPr>
      <dsp:spPr>
        <a:xfrm>
          <a:off x="3352770" y="1331441"/>
          <a:ext cx="1310030" cy="1148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/>
            <a:t>服務媒合</a:t>
          </a:r>
          <a:endParaRPr lang="zh-TW" altLang="en-US" sz="3000" kern="1200" dirty="0"/>
        </a:p>
      </dsp:txBody>
      <dsp:txXfrm>
        <a:off x="3352770" y="1331441"/>
        <a:ext cx="1310030" cy="1148318"/>
      </dsp:txXfrm>
    </dsp:sp>
    <dsp:sp modelId="{9C433A0F-266B-9D42-AD4F-F4F869489AA6}">
      <dsp:nvSpPr>
        <dsp:cNvPr id="0" name=""/>
        <dsp:cNvSpPr/>
      </dsp:nvSpPr>
      <dsp:spPr>
        <a:xfrm>
          <a:off x="4415625" y="791056"/>
          <a:ext cx="247175" cy="24717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A8A3B9-941F-614C-A43C-0980EFF21CE4}">
      <dsp:nvSpPr>
        <dsp:cNvPr id="0" name=""/>
        <dsp:cNvSpPr/>
      </dsp:nvSpPr>
      <dsp:spPr>
        <a:xfrm rot="5400000">
          <a:off x="5102069" y="501040"/>
          <a:ext cx="872046" cy="1451065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D9F08D-59D3-804F-BAE3-F012F756D0D6}">
      <dsp:nvSpPr>
        <dsp:cNvPr id="0" name=""/>
        <dsp:cNvSpPr/>
      </dsp:nvSpPr>
      <dsp:spPr>
        <a:xfrm>
          <a:off x="4956503" y="934596"/>
          <a:ext cx="1310030" cy="1148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000" kern="1200" dirty="0" smtClean="0"/>
            <a:t>智慧城市</a:t>
          </a:r>
          <a:endParaRPr lang="zh-TW" altLang="en-US" sz="3000" kern="1200" dirty="0"/>
        </a:p>
      </dsp:txBody>
      <dsp:txXfrm>
        <a:off x="4956503" y="934596"/>
        <a:ext cx="1310030" cy="1148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CD7C7-F5B7-E64D-9E60-A27B3E6B4EB3}">
      <dsp:nvSpPr>
        <dsp:cNvPr id="0" name=""/>
        <dsp:cNvSpPr/>
      </dsp:nvSpPr>
      <dsp:spPr>
        <a:xfrm rot="5400000">
          <a:off x="4642160" y="-1846109"/>
          <a:ext cx="1266712" cy="49651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sz="2000" kern="1200" dirty="0" smtClean="0">
              <a:latin typeface="微軟正黑體"/>
              <a:ea typeface="微軟正黑體"/>
              <a:cs typeface="微軟正黑體"/>
            </a:rPr>
            <a:t>簡單易用的預約叫車服務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sz="2000" kern="1200" dirty="0" smtClean="0">
              <a:latin typeface="微軟正黑體"/>
              <a:ea typeface="微軟正黑體"/>
              <a:cs typeface="微軟正黑體"/>
            </a:rPr>
            <a:t>合理透明的費率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altLang="en-US" sz="2000" kern="1200" dirty="0" smtClean="0">
              <a:latin typeface="微軟正黑體"/>
              <a:ea typeface="微軟正黑體"/>
              <a:cs typeface="微軟正黑體"/>
            </a:rPr>
            <a:t>透明的車輛及駕駛員資訊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</dsp:txBody>
      <dsp:txXfrm rot="-5400000">
        <a:off x="2792920" y="64967"/>
        <a:ext cx="4903356" cy="1143040"/>
      </dsp:txXfrm>
    </dsp:sp>
    <dsp:sp modelId="{5148AB37-A9F7-394E-BFF9-F6DD17712F70}">
      <dsp:nvSpPr>
        <dsp:cNvPr id="0" name=""/>
        <dsp:cNvSpPr/>
      </dsp:nvSpPr>
      <dsp:spPr>
        <a:xfrm>
          <a:off x="0" y="3035"/>
          <a:ext cx="2792920" cy="126690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latin typeface="微軟正黑體"/>
              <a:ea typeface="微軟正黑體"/>
              <a:cs typeface="微軟正黑體"/>
            </a:rPr>
            <a:t>服務前</a:t>
          </a:r>
          <a:endParaRPr lang="zh-TW" altLang="en-US" sz="4000" kern="1200" dirty="0">
            <a:latin typeface="微軟正黑體"/>
            <a:ea typeface="微軟正黑體"/>
            <a:cs typeface="微軟正黑體"/>
          </a:endParaRPr>
        </a:p>
      </dsp:txBody>
      <dsp:txXfrm>
        <a:off x="61845" y="64880"/>
        <a:ext cx="2669230" cy="1143212"/>
      </dsp:txXfrm>
    </dsp:sp>
    <dsp:sp modelId="{D0F0C178-4AF4-1F4F-AD72-827B00EE21A2}">
      <dsp:nvSpPr>
        <dsp:cNvPr id="0" name=""/>
        <dsp:cNvSpPr/>
      </dsp:nvSpPr>
      <dsp:spPr>
        <a:xfrm rot="5400000">
          <a:off x="4212454" y="4547"/>
          <a:ext cx="2115820" cy="49603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altLang="en-US" sz="2000" kern="1200" dirty="0" smtClean="0">
              <a:latin typeface="微軟正黑體"/>
              <a:ea typeface="微軟正黑體"/>
              <a:cs typeface="微軟正黑體"/>
            </a:rPr>
            <a:t>車輛無污損及清潔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sz="2000" kern="1200" dirty="0" smtClean="0">
              <a:latin typeface="微軟正黑體"/>
              <a:ea typeface="微軟正黑體"/>
              <a:cs typeface="微軟正黑體"/>
            </a:rPr>
            <a:t>多樣的支付方式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altLang="en-US" sz="2000" kern="1200" dirty="0" smtClean="0">
              <a:latin typeface="微軟正黑體"/>
              <a:ea typeface="微軟正黑體"/>
              <a:cs typeface="微軟正黑體"/>
            </a:rPr>
            <a:t>行車時之安全及穩定性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altLang="en-US" sz="2000" kern="1200" dirty="0" smtClean="0">
              <a:latin typeface="微軟正黑體"/>
              <a:ea typeface="微軟正黑體"/>
              <a:cs typeface="微軟正黑體"/>
            </a:rPr>
            <a:t>司機服裝及服務禮儀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altLang="en-US" sz="2000" kern="1200" dirty="0" smtClean="0">
              <a:latin typeface="微軟正黑體"/>
              <a:ea typeface="微軟正黑體"/>
              <a:cs typeface="微軟正黑體"/>
            </a:rPr>
            <a:t>意外事故處理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</dsp:txBody>
      <dsp:txXfrm rot="-5400000">
        <a:off x="2790193" y="1530094"/>
        <a:ext cx="4857057" cy="1909248"/>
      </dsp:txXfrm>
    </dsp:sp>
    <dsp:sp modelId="{76F02DF6-C8CC-7F4F-AB2C-D0CD24825FCD}">
      <dsp:nvSpPr>
        <dsp:cNvPr id="0" name=""/>
        <dsp:cNvSpPr/>
      </dsp:nvSpPr>
      <dsp:spPr>
        <a:xfrm>
          <a:off x="0" y="1343060"/>
          <a:ext cx="2790193" cy="2283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latin typeface="微軟正黑體"/>
              <a:ea typeface="微軟正黑體"/>
              <a:cs typeface="微軟正黑體"/>
            </a:rPr>
            <a:t>服務中</a:t>
          </a:r>
          <a:endParaRPr lang="zh-TW" altLang="en-US" sz="4000" kern="1200" dirty="0">
            <a:latin typeface="微軟正黑體"/>
            <a:ea typeface="微軟正黑體"/>
            <a:cs typeface="微軟正黑體"/>
          </a:endParaRPr>
        </a:p>
      </dsp:txBody>
      <dsp:txXfrm>
        <a:off x="111462" y="1454522"/>
        <a:ext cx="2567269" cy="2060393"/>
      </dsp:txXfrm>
    </dsp:sp>
    <dsp:sp modelId="{FDEDAE9A-F523-FF47-9AD4-F9392B91544E}">
      <dsp:nvSpPr>
        <dsp:cNvPr id="0" name=""/>
        <dsp:cNvSpPr/>
      </dsp:nvSpPr>
      <dsp:spPr>
        <a:xfrm rot="5400000">
          <a:off x="4664728" y="1828704"/>
          <a:ext cx="1221575" cy="49651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altLang="en-US" sz="2000" kern="1200" dirty="0" smtClean="0">
              <a:latin typeface="微軟正黑體"/>
              <a:ea typeface="微軟正黑體"/>
              <a:cs typeface="微軟正黑體"/>
            </a:rPr>
            <a:t>乘客申訴服務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TW" altLang="en-US" sz="2000" kern="1200" dirty="0" smtClean="0">
              <a:latin typeface="微軟正黑體"/>
              <a:ea typeface="微軟正黑體"/>
              <a:cs typeface="微軟正黑體"/>
            </a:rPr>
            <a:t>司機評比</a:t>
          </a:r>
          <a:endParaRPr lang="zh-TW" altLang="en-US" sz="2000" kern="1200" dirty="0">
            <a:latin typeface="微軟正黑體"/>
            <a:ea typeface="微軟正黑體"/>
            <a:cs typeface="微軟正黑體"/>
          </a:endParaRPr>
        </a:p>
      </dsp:txBody>
      <dsp:txXfrm rot="-5400000">
        <a:off x="2792920" y="3760144"/>
        <a:ext cx="4905560" cy="1102311"/>
      </dsp:txXfrm>
    </dsp:sp>
    <dsp:sp modelId="{F804F672-63BE-424C-9854-AE599C65EF6D}">
      <dsp:nvSpPr>
        <dsp:cNvPr id="0" name=""/>
        <dsp:cNvSpPr/>
      </dsp:nvSpPr>
      <dsp:spPr>
        <a:xfrm>
          <a:off x="0" y="3699500"/>
          <a:ext cx="2792920" cy="12235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latin typeface="微軟正黑體"/>
              <a:ea typeface="微軟正黑體"/>
              <a:cs typeface="微軟正黑體"/>
            </a:rPr>
            <a:t>服務後</a:t>
          </a:r>
          <a:endParaRPr lang="zh-TW" altLang="en-US" sz="4000" kern="1200" dirty="0">
            <a:latin typeface="微軟正黑體"/>
            <a:ea typeface="微軟正黑體"/>
            <a:cs typeface="微軟正黑體"/>
          </a:endParaRPr>
        </a:p>
      </dsp:txBody>
      <dsp:txXfrm>
        <a:off x="59731" y="3759231"/>
        <a:ext cx="2673458" cy="11041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286D2-7CAA-4CFE-8B8C-A04418879283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1880000"/>
            <a:gd name="adj2" fmla="val 162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61AC9-C1A5-469A-90D2-130D8257DA39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7560000"/>
            <a:gd name="adj2" fmla="val 1188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599F9-A511-4391-A246-DB290E9C1340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3240000"/>
            <a:gd name="adj2" fmla="val 756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12DC9-96F0-4335-87C2-36996E7C0A8C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20520000"/>
            <a:gd name="adj2" fmla="val 324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A1081-8469-4391-8B94-73EA6C45BAA1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6200000"/>
            <a:gd name="adj2" fmla="val 2052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027C5-2915-4E9D-B72D-FC19D51844AA}">
      <dsp:nvSpPr>
        <dsp:cNvPr id="0" name=""/>
        <dsp:cNvSpPr/>
      </dsp:nvSpPr>
      <dsp:spPr>
        <a:xfrm>
          <a:off x="2278558" y="1404868"/>
          <a:ext cx="1538882" cy="1538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智慧運輸服務</a:t>
          </a:r>
          <a:endParaRPr lang="zh-TW" altLang="en-US" sz="2600" kern="1200" dirty="0"/>
        </a:p>
      </dsp:txBody>
      <dsp:txXfrm>
        <a:off x="2503922" y="1630232"/>
        <a:ext cx="1088154" cy="1088154"/>
      </dsp:txXfrm>
    </dsp:sp>
    <dsp:sp modelId="{3A17F049-EAE1-4689-A05C-B3EFF271302D}">
      <dsp:nvSpPr>
        <dsp:cNvPr id="0" name=""/>
        <dsp:cNvSpPr/>
      </dsp:nvSpPr>
      <dsp:spPr>
        <a:xfrm>
          <a:off x="2509391" y="1406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預約叫車工具</a:t>
          </a:r>
          <a:endParaRPr lang="zh-TW" altLang="en-US" sz="1800" kern="1200" dirty="0"/>
        </a:p>
      </dsp:txBody>
      <dsp:txXfrm>
        <a:off x="2667146" y="159161"/>
        <a:ext cx="761707" cy="761707"/>
      </dsp:txXfrm>
    </dsp:sp>
    <dsp:sp modelId="{FCA3CEA7-AA88-4B8A-8CD2-196E5B3798FF}">
      <dsp:nvSpPr>
        <dsp:cNvPr id="0" name=""/>
        <dsp:cNvSpPr/>
      </dsp:nvSpPr>
      <dsp:spPr>
        <a:xfrm>
          <a:off x="4063697" y="1130676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共乘媒合平台</a:t>
          </a:r>
          <a:endParaRPr lang="zh-TW" altLang="en-US" sz="1800" kern="1200" dirty="0"/>
        </a:p>
      </dsp:txBody>
      <dsp:txXfrm>
        <a:off x="4221452" y="1288431"/>
        <a:ext cx="761707" cy="761707"/>
      </dsp:txXfrm>
    </dsp:sp>
    <dsp:sp modelId="{85CF8AA8-2548-4F07-8612-4B051C55C7B1}">
      <dsp:nvSpPr>
        <dsp:cNvPr id="0" name=""/>
        <dsp:cNvSpPr/>
      </dsp:nvSpPr>
      <dsp:spPr>
        <a:xfrm>
          <a:off x="3470005" y="2957873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車輛</a:t>
          </a:r>
          <a:endParaRPr lang="en-US" altLang="zh-TW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管理</a:t>
          </a:r>
          <a:endParaRPr lang="zh-TW" altLang="en-US" sz="1800" kern="1200" dirty="0"/>
        </a:p>
      </dsp:txBody>
      <dsp:txXfrm>
        <a:off x="3627760" y="3115628"/>
        <a:ext cx="761707" cy="761707"/>
      </dsp:txXfrm>
    </dsp:sp>
    <dsp:sp modelId="{DFCDE301-7ACA-4F07-8747-156410CE231E}">
      <dsp:nvSpPr>
        <dsp:cNvPr id="0" name=""/>
        <dsp:cNvSpPr/>
      </dsp:nvSpPr>
      <dsp:spPr>
        <a:xfrm>
          <a:off x="1548776" y="2957873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司機</a:t>
          </a:r>
          <a:endParaRPr lang="en-US" altLang="zh-TW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管理</a:t>
          </a:r>
          <a:endParaRPr lang="zh-TW" altLang="en-US" sz="1800" kern="1200" dirty="0"/>
        </a:p>
      </dsp:txBody>
      <dsp:txXfrm>
        <a:off x="1706531" y="3115628"/>
        <a:ext cx="761707" cy="761707"/>
      </dsp:txXfrm>
    </dsp:sp>
    <dsp:sp modelId="{523C5AAE-FF45-450F-8DC3-0DE8FCC43A6D}">
      <dsp:nvSpPr>
        <dsp:cNvPr id="0" name=""/>
        <dsp:cNvSpPr/>
      </dsp:nvSpPr>
      <dsp:spPr>
        <a:xfrm>
          <a:off x="955084" y="1130676"/>
          <a:ext cx="1077217" cy="10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車隊品牌管理</a:t>
          </a:r>
          <a:endParaRPr lang="zh-TW" altLang="en-US" sz="1800" kern="1200" dirty="0"/>
        </a:p>
      </dsp:txBody>
      <dsp:txXfrm>
        <a:off x="1112839" y="1288431"/>
        <a:ext cx="761707" cy="7617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75582-836B-4230-8494-DFC322E88D43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中央政府</a:t>
          </a:r>
          <a:endParaRPr lang="zh-TW" altLang="en-US" sz="2400" kern="1200" dirty="0"/>
        </a:p>
      </dsp:txBody>
      <dsp:txXfrm>
        <a:off x="3294175" y="2352385"/>
        <a:ext cx="1336450" cy="1148939"/>
      </dsp:txXfrm>
    </dsp:sp>
    <dsp:sp modelId="{480C0702-2A69-416C-B8B6-A5FD30CC23BB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地方政府</a:t>
          </a:r>
          <a:endParaRPr lang="zh-TW" altLang="en-US" sz="2400" kern="1200" dirty="0"/>
        </a:p>
      </dsp:txBody>
      <dsp:txXfrm>
        <a:off x="1953570" y="1712203"/>
        <a:ext cx="807100" cy="802154"/>
      </dsp:txXfrm>
    </dsp:sp>
    <dsp:sp modelId="{3531A8CD-332E-416D-937B-1347A80C0B1E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民間組織</a:t>
          </a:r>
          <a:endParaRPr lang="zh-TW" altLang="en-US" sz="2400" kern="1200" dirty="0"/>
        </a:p>
      </dsp:txBody>
      <dsp:txXfrm rot="-20700000">
        <a:off x="2804160" y="528320"/>
        <a:ext cx="894080" cy="894080"/>
      </dsp:txXfrm>
    </dsp:sp>
    <dsp:sp modelId="{0FECF461-C7A4-4CA6-BAF1-768EDF2BE932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213BC-5730-408D-AD61-34563BA88891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6DEAF-9B07-43EB-823E-1274CCB6D2B2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80A2A-297A-4735-BE82-48DCF119E048}" type="datetimeFigureOut">
              <a:rPr lang="zh-TW" altLang="en-US" smtClean="0"/>
              <a:t>2017/1/24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C1A26-CA4C-412A-9E91-1561C62FB1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059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1300" dirty="0" smtClean="0"/>
              <a:t>「職業駕照」、「計程車駕駛人執業證照」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43089-C942-4A46-A516-53B84A9BAB74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53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888A-C0E5-4208-9E14-1448644EBC19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50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888A-C0E5-4208-9E14-1448644EBC19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502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888A-C0E5-4208-9E14-1448644EBC19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50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30380-CF15-4593-865B-054550A8960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347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社會公益 服務創新  旅行路線 數位能力 觀光導覽 法律服務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FF919-EC27-4186-B9DE-5C5B7511A79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18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新細明體"/>
                <a:ea typeface="新細明體"/>
                <a:cs typeface="新細明體"/>
                <a:sym typeface="新細明體"/>
              </a:rPr>
              <a:t>為什麼我們要做這件事</a:t>
            </a:r>
            <a:r>
              <a:rPr sz="1200"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888A-C0E5-4208-9E14-1448644EBC19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01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888A-C0E5-4208-9E14-1448644EBC19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235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888A-C0E5-4208-9E14-1448644EBC19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51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888A-C0E5-4208-9E14-1448644EBC19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8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1888A-C0E5-4208-9E14-1448644EBC19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50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829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pic>
        <p:nvPicPr>
          <p:cNvPr id="7" name="Picture 2" descr="F:\SIMD信紙_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" b="9742"/>
          <a:stretch/>
        </p:blipFill>
        <p:spPr bwMode="auto">
          <a:xfrm>
            <a:off x="0" y="5042647"/>
            <a:ext cx="9144000" cy="1815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45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165304"/>
            <a:ext cx="2133600" cy="365125"/>
          </a:xfrm>
        </p:spPr>
        <p:txBody>
          <a:bodyPr/>
          <a:lstStyle/>
          <a:p>
            <a:fld id="{17B14D75-711D-4A87-8508-2C00B3F355D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2" descr="C:\Users\USER\Dropbox\SIMD中心名片信紙格式\SIMD信紙_2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77272"/>
            <a:ext cx="9144001" cy="1046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63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237312"/>
            <a:ext cx="2133600" cy="365125"/>
          </a:xfrm>
        </p:spPr>
        <p:txBody>
          <a:bodyPr/>
          <a:lstStyle/>
          <a:p>
            <a:fld id="{17B14D75-711D-4A87-8508-2C00B3F355D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2" descr="C:\Users\USER\Dropbox\SIMD中心名片信紙格式\SIMD信紙_2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77272"/>
            <a:ext cx="9144001" cy="1046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8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820" y="6176963"/>
            <a:ext cx="182420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84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4498" y="6155888"/>
            <a:ext cx="2133600" cy="365125"/>
          </a:xfrm>
        </p:spPr>
        <p:txBody>
          <a:bodyPr/>
          <a:lstStyle>
            <a:lvl1pPr>
              <a:defRPr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</a:lstStyle>
          <a:p>
            <a:fld id="{17B14D75-711D-4A87-8508-2C00B3F355D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26" name="Picture 2" descr="C:\Users\USER\Dropbox\SIMD中心名片信紙格式\SIMD信紙_2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77272"/>
            <a:ext cx="9144001" cy="1046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4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72310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166508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pic>
        <p:nvPicPr>
          <p:cNvPr id="7" name="Picture 2" descr="F:\SIMD信紙_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" b="9742"/>
          <a:stretch/>
        </p:blipFill>
        <p:spPr bwMode="auto">
          <a:xfrm>
            <a:off x="0" y="5070030"/>
            <a:ext cx="9144000" cy="1815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8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000">
                <a:latin typeface="Times New Roman" pitchFamily="18" charset="0"/>
                <a:cs typeface="Times New Roman" pitchFamily="18" charset="0"/>
              </a:defRPr>
            </a:lvl3pPr>
            <a:lvl4pPr>
              <a:defRPr sz="1800">
                <a:latin typeface="Times New Roman" pitchFamily="18" charset="0"/>
                <a:cs typeface="Times New Roman" pitchFamily="18" charset="0"/>
              </a:defRPr>
            </a:lvl4pPr>
            <a:lvl5pPr>
              <a:defRPr sz="1800">
                <a:latin typeface="Times New Roman" pitchFamily="18" charset="0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000">
                <a:latin typeface="Times New Roman" pitchFamily="18" charset="0"/>
                <a:cs typeface="Times New Roman" pitchFamily="18" charset="0"/>
              </a:defRPr>
            </a:lvl3pPr>
            <a:lvl4pPr>
              <a:defRPr sz="1800">
                <a:latin typeface="Times New Roman" pitchFamily="18" charset="0"/>
                <a:cs typeface="Times New Roman" pitchFamily="18" charset="0"/>
              </a:defRPr>
            </a:lvl4pPr>
            <a:lvl5pPr>
              <a:defRPr sz="1800">
                <a:latin typeface="Times New Roman" pitchFamily="18" charset="0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936364" y="6021288"/>
            <a:ext cx="2133600" cy="3651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7B14D75-711D-4A87-8508-2C00B3F355D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Picture 2" descr="C:\Users\USER\Dropbox\SIMD中心名片信紙格式\SIMD信紙_2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" y="5877272"/>
            <a:ext cx="9144001" cy="1046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9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876256" y="6093296"/>
            <a:ext cx="2133600" cy="365125"/>
          </a:xfrm>
        </p:spPr>
        <p:txBody>
          <a:bodyPr/>
          <a:lstStyle/>
          <a:p>
            <a:fld id="{17B14D75-711D-4A87-8508-2C00B3F355D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1" name="Picture 2" descr="C:\Users\USER\Dropbox\SIMD中心名片信紙格式\SIMD信紙_2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77272"/>
            <a:ext cx="9144001" cy="1046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093296"/>
            <a:ext cx="2133600" cy="365125"/>
          </a:xfrm>
        </p:spPr>
        <p:txBody>
          <a:bodyPr/>
          <a:lstStyle/>
          <a:p>
            <a:fld id="{17B14D75-711D-4A87-8508-2C00B3F355D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2" descr="C:\Users\USER\Dropbox\SIMD中心名片信紙格式\SIMD信紙_2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77272"/>
            <a:ext cx="9144001" cy="1046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4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876256" y="6165304"/>
            <a:ext cx="2133600" cy="365125"/>
          </a:xfrm>
        </p:spPr>
        <p:txBody>
          <a:bodyPr/>
          <a:lstStyle/>
          <a:p>
            <a:fld id="{17B14D75-711D-4A87-8508-2C00B3F355D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Picture 2" descr="C:\Users\USER\Dropbox\SIMD中心名片信紙格式\SIMD信紙_2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77272"/>
            <a:ext cx="9144001" cy="1046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4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876256" y="6165304"/>
            <a:ext cx="2133600" cy="365125"/>
          </a:xfrm>
        </p:spPr>
        <p:txBody>
          <a:bodyPr/>
          <a:lstStyle/>
          <a:p>
            <a:fld id="{17B14D75-711D-4A87-8508-2C00B3F355D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9" name="Picture 2" descr="C:\Users\USER\Dropbox\SIMD中心名片信紙格式\SIMD信紙_2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77272"/>
            <a:ext cx="9144001" cy="1046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14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10400" y="6165304"/>
            <a:ext cx="2133600" cy="365125"/>
          </a:xfrm>
        </p:spPr>
        <p:txBody>
          <a:bodyPr/>
          <a:lstStyle/>
          <a:p>
            <a:fld id="{17B14D75-711D-4A87-8508-2C00B3F355D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9" name="Picture 2" descr="C:\Users\USER\Dropbox\SIMD中心名片信紙格式\SIMD信紙_2a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77272"/>
            <a:ext cx="9144001" cy="10465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4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defRPr>
            </a:lvl1pPr>
          </a:lstStyle>
          <a:p>
            <a:fld id="{17B14D75-711D-4A87-8508-2C00B3F355D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0" y="44624"/>
            <a:ext cx="9144000" cy="0"/>
          </a:xfrm>
          <a:prstGeom prst="line">
            <a:avLst/>
          </a:prstGeom>
          <a:ln w="127000" cmpd="thickThin"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 userDrawn="1"/>
        </p:nvSpPr>
        <p:spPr>
          <a:xfrm>
            <a:off x="7236296" y="86435"/>
            <a:ext cx="1954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1000" dirty="0" smtClean="0">
                <a:latin typeface="BiauKai"/>
                <a:ea typeface="BiauKai"/>
                <a:cs typeface="BiauKai"/>
              </a:rPr>
              <a:t>侯勝宗簡報</a:t>
            </a:r>
            <a:r>
              <a:rPr kumimoji="1" lang="en-US" altLang="zh-TW" sz="1000" dirty="0" smtClean="0">
                <a:latin typeface="BiauKai"/>
                <a:ea typeface="BiauKai"/>
                <a:cs typeface="BiauKai"/>
              </a:rPr>
              <a:t>(Copy</a:t>
            </a:r>
            <a:r>
              <a:rPr kumimoji="1" lang="en-US" altLang="zh-TW" sz="1000" baseline="0" dirty="0" smtClean="0">
                <a:latin typeface="BiauKai"/>
                <a:ea typeface="BiauKai"/>
                <a:cs typeface="BiauKai"/>
              </a:rPr>
              <a:t> Right Revered)</a:t>
            </a:r>
            <a:endParaRPr kumimoji="1" lang="zh-TW" altLang="en-US" sz="1000" dirty="0">
              <a:latin typeface="BiauKai"/>
              <a:ea typeface="BiauKai"/>
              <a:cs typeface="BiauKai"/>
            </a:endParaRPr>
          </a:p>
        </p:txBody>
      </p:sp>
    </p:spTree>
    <p:extLst>
      <p:ext uri="{BB962C8B-B14F-4D97-AF65-F5344CB8AC3E}">
        <p14:creationId xmlns:p14="http://schemas.microsoft.com/office/powerpoint/2010/main" val="346730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itchFamily="18" charset="0"/>
          <a:ea typeface="微軟正黑體" pitchFamily="34" charset="-120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itchFamily="18" charset="0"/>
          <a:ea typeface="微軟正黑體" pitchFamily="34" charset="-120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itchFamily="18" charset="0"/>
          <a:ea typeface="微軟正黑體" pitchFamily="34" charset="-120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微軟正黑體" pitchFamily="34" charset="-120"/>
          <a:cs typeface="Times New Roman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微軟正黑體" pitchFamily="34" charset="-120"/>
          <a:cs typeface="Times New Roman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微軟正黑體" pitchFamily="34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41.png"/><Relationship Id="rId7" Type="http://schemas.openxmlformats.org/officeDocument/2006/relationships/image" Target="../media/image42.JPG"/><Relationship Id="rId8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JPG"/><Relationship Id="rId12" Type="http://schemas.openxmlformats.org/officeDocument/2006/relationships/image" Target="../media/image54.png"/><Relationship Id="rId13" Type="http://schemas.openxmlformats.org/officeDocument/2006/relationships/image" Target="../media/image55.jpeg"/><Relationship Id="rId14" Type="http://schemas.openxmlformats.org/officeDocument/2006/relationships/image" Target="../media/image56.jpe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g"/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8.jpg"/><Relationship Id="rId7" Type="http://schemas.openxmlformats.org/officeDocument/2006/relationships/image" Target="../media/image49.jpg"/><Relationship Id="rId8" Type="http://schemas.openxmlformats.org/officeDocument/2006/relationships/image" Target="../media/image50.JPG"/><Relationship Id="rId9" Type="http://schemas.openxmlformats.org/officeDocument/2006/relationships/image" Target="../media/image51.JPG"/><Relationship Id="rId10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samuel.hou@gmail.com" TargetMode="External"/><Relationship Id="rId4" Type="http://schemas.openxmlformats.org/officeDocument/2006/relationships/hyperlink" Target="https://www.facebook.com/hou.shengtsung" TargetMode="External"/><Relationship Id="rId5" Type="http://schemas.openxmlformats.org/officeDocument/2006/relationships/hyperlink" Target="http://graceofhumble.blogspot.tw/" TargetMode="External"/><Relationship Id="rId6" Type="http://schemas.openxmlformats.org/officeDocument/2006/relationships/image" Target="../media/image65.jpeg"/><Relationship Id="rId7" Type="http://schemas.openxmlformats.org/officeDocument/2006/relationships/image" Target="../media/image66.jpe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6.jpeg"/><Relationship Id="rId5" Type="http://schemas.openxmlformats.org/officeDocument/2006/relationships/image" Target="../media/image85.png"/><Relationship Id="rId6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6"/>
          <p:cNvSpPr txBox="1">
            <a:spLocks noChangeArrowheads="1"/>
          </p:cNvSpPr>
          <p:nvPr/>
        </p:nvSpPr>
        <p:spPr bwMode="auto">
          <a:xfrm>
            <a:off x="0" y="2276872"/>
            <a:ext cx="9144000" cy="159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0" tIns="180000" rIns="180000" bIns="180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zh-TW" altLang="en-US" sz="4800" b="1" dirty="0" smtClean="0">
                <a:latin typeface="Heiti TC Light" charset="-120"/>
                <a:ea typeface="Heiti TC Light" charset="-120"/>
                <a:cs typeface="Heiti TC Light" charset="-120"/>
              </a:rPr>
              <a:t>以智慧交通帶動產業創新</a:t>
            </a:r>
            <a:endParaRPr lang="en-US" altLang="zh-TW" sz="4800" b="1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 eaLnBrk="1" hangingPunct="1"/>
            <a:r>
              <a:rPr lang="en-US" altLang="zh-TW" sz="3200" b="1" dirty="0" smtClean="0">
                <a:solidFill>
                  <a:srgbClr val="002060"/>
                </a:solidFill>
                <a:latin typeface="Heiti TC Light" charset="-120"/>
                <a:ea typeface="Heiti TC Light" charset="-120"/>
                <a:cs typeface="Heiti TC Light" charset="-120"/>
              </a:rPr>
              <a:t>-</a:t>
            </a:r>
            <a:r>
              <a:rPr lang="zh-TW" altLang="en-US" sz="3200" b="1" dirty="0" smtClean="0">
                <a:solidFill>
                  <a:srgbClr val="002060"/>
                </a:solidFill>
                <a:latin typeface="Heiti TC Light" charset="-120"/>
                <a:ea typeface="Heiti TC Light" charset="-120"/>
                <a:cs typeface="Heiti TC Light" charset="-120"/>
              </a:rPr>
              <a:t>計程車不只是運具，更是創新服務平台</a:t>
            </a:r>
            <a:r>
              <a:rPr lang="en-US" altLang="zh-TW" sz="3200" b="1" dirty="0" smtClean="0">
                <a:solidFill>
                  <a:srgbClr val="002060"/>
                </a:solidFill>
                <a:latin typeface="Heiti TC Light" charset="-120"/>
                <a:ea typeface="Heiti TC Light" charset="-120"/>
                <a:cs typeface="Heiti TC Light" charset="-120"/>
              </a:rPr>
              <a:t>-</a:t>
            </a:r>
          </a:p>
        </p:txBody>
      </p:sp>
      <p:pic>
        <p:nvPicPr>
          <p:cNvPr id="8" name="Picture 2" descr="C:\Users\user\Desktop\三峽案\簡報範例\計程車學院協會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31148"/>
            <a:ext cx="3826706" cy="8640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563952" y="4293096"/>
            <a:ext cx="541686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zh-TW" altLang="en-US" sz="2400" dirty="0" smtClean="0">
                <a:latin typeface="Times New Roman" charset="0"/>
                <a:ea typeface="微軟正黑體" charset="-120"/>
                <a:cs typeface="Times New Roman" charset="0"/>
              </a:rPr>
              <a:t>侯勝宗</a:t>
            </a:r>
            <a:endParaRPr lang="en-US" altLang="zh-TW" sz="2400" dirty="0" smtClean="0">
              <a:latin typeface="Times New Roman" charset="0"/>
              <a:ea typeface="微軟正黑體" charset="-120"/>
              <a:cs typeface="Times New Roman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zh-TW" altLang="en-US" sz="2400" dirty="0" smtClean="0">
                <a:latin typeface="Times New Roman" charset="0"/>
                <a:ea typeface="微軟正黑體" charset="-120"/>
                <a:cs typeface="Times New Roman" charset="0"/>
              </a:rPr>
              <a:t>社團法人台灣計程車學院協會</a:t>
            </a:r>
            <a:endParaRPr lang="en-US" altLang="zh-TW" sz="2400" dirty="0" smtClean="0">
              <a:latin typeface="Times New Roman" charset="0"/>
              <a:ea typeface="微軟正黑體" charset="-120"/>
              <a:cs typeface="Times New Roman" charset="0"/>
            </a:endParaRPr>
          </a:p>
          <a:p>
            <a:pPr algn="r">
              <a:spcBef>
                <a:spcPct val="0"/>
              </a:spcBef>
              <a:buNone/>
            </a:pPr>
            <a:r>
              <a:rPr lang="zh-TW" altLang="en-US" sz="2400" dirty="0">
                <a:latin typeface="Times New Roman" charset="0"/>
                <a:ea typeface="微軟正黑體" charset="-120"/>
                <a:cs typeface="Times New Roman" charset="0"/>
              </a:rPr>
              <a:t>公共事務與社會創新研究所，逢甲大學</a:t>
            </a:r>
            <a:endParaRPr lang="en-US" altLang="zh-TW" sz="2400" dirty="0">
              <a:latin typeface="Times New Roman" charset="0"/>
              <a:ea typeface="微軟正黑體" charset="-120"/>
              <a:cs typeface="Times New Roman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zh-TW" sz="2400" i="1" dirty="0" smtClean="0">
                <a:latin typeface="Times New Roman" charset="0"/>
                <a:ea typeface="微軟正黑體" charset="-120"/>
                <a:cs typeface="Times New Roman" charset="0"/>
              </a:rPr>
              <a:t>01</a:t>
            </a:r>
            <a:r>
              <a:rPr lang="en-US" altLang="zh-TW" sz="2400" i="1" dirty="0" smtClean="0">
                <a:latin typeface="Times New Roman" charset="0"/>
                <a:ea typeface="微軟正黑體" charset="-120"/>
                <a:cs typeface="Times New Roman" charset="0"/>
              </a:rPr>
              <a:t>/23/2017</a:t>
            </a:r>
            <a:endParaRPr lang="en-US" altLang="zh-TW" sz="2400" i="1" dirty="0">
              <a:latin typeface="Times New Roman" charset="0"/>
              <a:ea typeface="微軟正黑體" charset="-12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8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395536" y="29750"/>
            <a:ext cx="8229601" cy="11430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 lvl="0">
              <a:defRPr sz="1800">
                <a:effectLst/>
              </a:defRPr>
            </a:pPr>
            <a:r>
              <a:rPr sz="4000" dirty="0" smtClean="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</a:rPr>
              <a:t>問題與需求</a:t>
            </a:r>
            <a:endParaRPr sz="4000" dirty="0"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16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056" y="1700808"/>
            <a:ext cx="3231136" cy="2369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054" y="4221088"/>
            <a:ext cx="3268684" cy="240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385854" y="1196752"/>
            <a:ext cx="404213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 lvl="0">
              <a:defRPr sz="1800"/>
            </a:pPr>
            <a:r>
              <a:rPr sz="2800" dirty="0" smtClean="0"/>
              <a:t>障礙</a:t>
            </a:r>
            <a:r>
              <a:rPr lang="zh-TW" altLang="en-US" sz="2800" dirty="0" smtClean="0"/>
              <a:t>者</a:t>
            </a:r>
            <a:r>
              <a:rPr sz="2800" dirty="0" smtClean="0"/>
              <a:t>／</a:t>
            </a:r>
            <a:r>
              <a:rPr sz="2800" dirty="0"/>
              <a:t>高齡</a:t>
            </a:r>
            <a:r>
              <a:rPr sz="2800" dirty="0" smtClean="0"/>
              <a:t>者</a:t>
            </a:r>
            <a:r>
              <a:rPr lang="zh-TW" altLang="en-US" sz="2800" dirty="0" smtClean="0"/>
              <a:t>行動需求</a:t>
            </a:r>
            <a:endParaRPr sz="2800" dirty="0"/>
          </a:p>
        </p:txBody>
      </p:sp>
      <p:sp>
        <p:nvSpPr>
          <p:cNvPr id="120" name="Shape 120"/>
          <p:cNvSpPr/>
          <p:nvPr/>
        </p:nvSpPr>
        <p:spPr>
          <a:xfrm>
            <a:off x="5004048" y="1196752"/>
            <a:ext cx="332398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 lvl="0">
              <a:defRPr sz="1800"/>
            </a:pPr>
            <a:r>
              <a:rPr sz="2800" dirty="0" smtClean="0"/>
              <a:t>計程車司機</a:t>
            </a:r>
            <a:r>
              <a:rPr lang="zh-TW" altLang="en-US" sz="2800" dirty="0" smtClean="0"/>
              <a:t>生計不易</a:t>
            </a:r>
            <a:endParaRPr sz="2800" dirty="0"/>
          </a:p>
        </p:txBody>
      </p:sp>
      <p:sp>
        <p:nvSpPr>
          <p:cNvPr id="121" name="Shape 121"/>
          <p:cNvSpPr/>
          <p:nvPr/>
        </p:nvSpPr>
        <p:spPr>
          <a:xfrm flipH="1">
            <a:off x="4499992" y="1340768"/>
            <a:ext cx="0" cy="5323731"/>
          </a:xfrm>
          <a:prstGeom prst="line">
            <a:avLst/>
          </a:prstGeom>
          <a:ln w="38100">
            <a:solidFill/>
            <a:prstDash val="sysDash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22" name="image1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584" y="4365104"/>
            <a:ext cx="3128065" cy="2087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t="-2083" r="5421" b="2083"/>
          <a:stretch/>
        </p:blipFill>
        <p:spPr>
          <a:xfrm>
            <a:off x="827584" y="1757288"/>
            <a:ext cx="3110975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>
                <a:latin typeface="Times New Roman"/>
                <a:ea typeface="Times New Roman"/>
                <a:cs typeface="Times New Roman"/>
                <a:sym typeface="Times New Roman"/>
              </a:rPr>
              <a:t>2025</a:t>
            </a:r>
            <a:r>
              <a:rPr sz="4400">
                <a:latin typeface="Microsoft JhengHei"/>
                <a:ea typeface="Microsoft JhengHei"/>
                <a:cs typeface="Microsoft JhengHei"/>
                <a:sym typeface="Microsoft JhengHei"/>
              </a:rPr>
              <a:t>超高齡社會：每</a:t>
            </a:r>
            <a:r>
              <a:rPr sz="44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sz="4400">
                <a:latin typeface="Microsoft JhengHei"/>
                <a:ea typeface="Microsoft JhengHei"/>
                <a:cs typeface="Microsoft JhengHei"/>
                <a:sym typeface="Microsoft JhengHei"/>
              </a:rPr>
              <a:t>人有</a:t>
            </a:r>
            <a:r>
              <a:rPr sz="44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4400">
                <a:latin typeface="Microsoft JhengHei"/>
                <a:ea typeface="Microsoft JhengHei"/>
                <a:cs typeface="Microsoft JhengHei"/>
                <a:sym typeface="Microsoft JhengHei"/>
              </a:rPr>
              <a:t>個老人</a:t>
            </a:r>
          </a:p>
        </p:txBody>
      </p:sp>
      <p:pic>
        <p:nvPicPr>
          <p:cNvPr id="179" name="image26.jpg" descr="a04a00_t_05_0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580" y="1268760"/>
            <a:ext cx="7560840" cy="46085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388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467543" y="188639"/>
            <a:ext cx="8229601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 lvl="0">
              <a:defRPr sz="1800"/>
            </a:pPr>
            <a:r>
              <a:rPr sz="4400"/>
              <a:t>全國身心障礙者人口</a:t>
            </a:r>
          </a:p>
        </p:txBody>
      </p:sp>
      <p:pic>
        <p:nvPicPr>
          <p:cNvPr id="148" name="image21.png"/>
          <p:cNvPicPr/>
          <p:nvPr/>
        </p:nvPicPr>
        <p:blipFill>
          <a:blip r:embed="rId2">
            <a:extLst/>
          </a:blip>
          <a:srcRect t="23890"/>
          <a:stretch>
            <a:fillRect/>
          </a:stretch>
        </p:blipFill>
        <p:spPr>
          <a:xfrm>
            <a:off x="251519" y="1196751"/>
            <a:ext cx="8640962" cy="49376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73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08520" y="274638"/>
            <a:ext cx="9252520" cy="922114"/>
          </a:xfrm>
        </p:spPr>
        <p:txBody>
          <a:bodyPr>
            <a:noAutofit/>
          </a:bodyPr>
          <a:lstStyle/>
          <a:p>
            <a:r>
              <a:rPr kumimoji="1" lang="zh-TW" altLang="en-US" sz="4000" b="1" dirty="0" smtClean="0">
                <a:latin typeface="Times New Roman"/>
                <a:ea typeface="微軟正黑體"/>
                <a:cs typeface="Times New Roman"/>
              </a:rPr>
              <a:t>計程車司機私下接單包車衍生的問題</a:t>
            </a:r>
            <a:endParaRPr kumimoji="1" lang="zh-TW" altLang="en-US" sz="4000" b="1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132856"/>
            <a:ext cx="4644008" cy="3744416"/>
          </a:xfrm>
        </p:spPr>
        <p:txBody>
          <a:bodyPr>
            <a:normAutofit/>
          </a:bodyPr>
          <a:lstStyle/>
          <a:p>
            <a:pPr algn="ctr">
              <a:lnSpc>
                <a:spcPct val="140000"/>
              </a:lnSpc>
            </a:pPr>
            <a:r>
              <a:rPr kumimoji="1" lang="zh-TW" altLang="en-US" sz="3600" b="1" dirty="0" smtClean="0">
                <a:latin typeface="Times New Roman"/>
                <a:ea typeface="微軟正黑體"/>
                <a:cs typeface="Times New Roman"/>
              </a:rPr>
              <a:t>違法接單、安全堪慮</a:t>
            </a:r>
            <a:endParaRPr kumimoji="1" lang="en-US" altLang="zh-TW" sz="3600" b="1" dirty="0">
              <a:latin typeface="Times New Roman"/>
              <a:ea typeface="微軟正黑體"/>
              <a:cs typeface="Times New Roman"/>
            </a:endParaRPr>
          </a:p>
          <a:p>
            <a:pPr algn="ctr">
              <a:lnSpc>
                <a:spcPct val="140000"/>
              </a:lnSpc>
            </a:pPr>
            <a:r>
              <a:rPr kumimoji="1" lang="zh-TW" altLang="en-US" sz="3600" b="1" dirty="0" smtClean="0">
                <a:latin typeface="Times New Roman"/>
                <a:ea typeface="微軟正黑體"/>
                <a:cs typeface="Times New Roman"/>
              </a:rPr>
              <a:t>低價競爭、服務低落</a:t>
            </a:r>
            <a:endParaRPr kumimoji="1" lang="en-US" altLang="zh-TW" sz="3600" b="1" dirty="0" smtClean="0">
              <a:latin typeface="Times New Roman"/>
              <a:ea typeface="微軟正黑體"/>
              <a:cs typeface="Times New Roman"/>
            </a:endParaRPr>
          </a:p>
          <a:p>
            <a:pPr algn="ctr">
              <a:lnSpc>
                <a:spcPct val="140000"/>
              </a:lnSpc>
            </a:pPr>
            <a:r>
              <a:rPr kumimoji="1" lang="zh-TW" altLang="en-US" sz="3600" b="1" dirty="0" smtClean="0">
                <a:latin typeface="Times New Roman"/>
                <a:ea typeface="微軟正黑體"/>
                <a:cs typeface="Times New Roman"/>
              </a:rPr>
              <a:t>索取回扣、困擾店家</a:t>
            </a:r>
            <a:endParaRPr kumimoji="1" lang="en-US" altLang="zh-TW" sz="3600" b="1" dirty="0" smtClean="0">
              <a:latin typeface="Times New Roman"/>
              <a:ea typeface="微軟正黑體"/>
              <a:cs typeface="Times New Roman"/>
            </a:endParaRPr>
          </a:p>
          <a:p>
            <a:pPr algn="ctr">
              <a:lnSpc>
                <a:spcPct val="140000"/>
              </a:lnSpc>
            </a:pPr>
            <a:r>
              <a:rPr kumimoji="1" lang="zh-TW" altLang="en-US" sz="3600" b="1" dirty="0" smtClean="0">
                <a:latin typeface="Times New Roman"/>
                <a:ea typeface="微軟正黑體"/>
                <a:cs typeface="Times New Roman"/>
              </a:rPr>
              <a:t>素質不齊、損及形象</a:t>
            </a:r>
            <a:endParaRPr kumimoji="1" lang="en-US" altLang="zh-TW" sz="3600" b="1" dirty="0" smtClean="0">
              <a:latin typeface="Times New Roman"/>
              <a:ea typeface="微軟正黑體"/>
              <a:cs typeface="Times New Roman"/>
            </a:endParaRPr>
          </a:p>
          <a:p>
            <a:pPr algn="ctr">
              <a:lnSpc>
                <a:spcPct val="140000"/>
              </a:lnSpc>
            </a:pPr>
            <a:endParaRPr kumimoji="1" lang="en-US" altLang="zh-TW" sz="3600" b="1" dirty="0" smtClean="0">
              <a:latin typeface="Times New Roman"/>
              <a:ea typeface="微軟正黑體"/>
              <a:cs typeface="Times New Roman"/>
            </a:endParaRPr>
          </a:p>
          <a:p>
            <a:pPr algn="ctr">
              <a:lnSpc>
                <a:spcPct val="140000"/>
              </a:lnSpc>
            </a:pPr>
            <a:endParaRPr kumimoji="1" lang="zh-TW" altLang="en-US" sz="3600" b="1" dirty="0">
              <a:latin typeface="Times New Roman"/>
              <a:ea typeface="微軟正黑體"/>
              <a:cs typeface="Times New Roman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4860033" y="2060848"/>
            <a:ext cx="4294964" cy="3717032"/>
            <a:chOff x="3563888" y="2132856"/>
            <a:chExt cx="5580112" cy="4725144"/>
          </a:xfrm>
        </p:grpSpPr>
        <p:pic>
          <p:nvPicPr>
            <p:cNvPr id="5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" t="1672" r="1601" b="29383"/>
            <a:stretch/>
          </p:blipFill>
          <p:spPr bwMode="auto">
            <a:xfrm>
              <a:off x="3563888" y="2993644"/>
              <a:ext cx="5558526" cy="386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3567669" y="2132856"/>
              <a:ext cx="5576331" cy="864096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FFCC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4400" b="1" dirty="0">
                <a:solidFill>
                  <a:srgbClr val="660033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10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74999"/>
            <a:ext cx="7772400" cy="1470025"/>
          </a:xfrm>
        </p:spPr>
        <p:txBody>
          <a:bodyPr/>
          <a:lstStyle/>
          <a:p>
            <a:r>
              <a:rPr lang="zh-TW" altLang="en-US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解決方案</a:t>
            </a:r>
            <a:r>
              <a:rPr lang="en-US" altLang="zh-TW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一</a:t>
            </a:r>
            <a:r>
              <a:rPr lang="en-US" altLang="zh-TW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4800" dirty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：共乘接送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755650" y="3502025"/>
            <a:ext cx="7634288" cy="0"/>
          </a:xfrm>
          <a:prstGeom prst="line">
            <a:avLst/>
          </a:prstGeom>
          <a:noFill/>
          <a:ln w="38100" cmpd="sng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7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資料圖表 5"/>
          <p:cNvGraphicFramePr/>
          <p:nvPr>
            <p:extLst/>
          </p:nvPr>
        </p:nvGraphicFramePr>
        <p:xfrm>
          <a:off x="657225" y="1167160"/>
          <a:ext cx="7758113" cy="492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21481" y="2416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/>
              <a:t>共乘</a:t>
            </a:r>
            <a:r>
              <a:rPr lang="zh-TW" altLang="en-US" dirty="0" smtClean="0"/>
              <a:t>服務重要</a:t>
            </a:r>
            <a:r>
              <a:rPr lang="zh-TW" altLang="en-US" dirty="0"/>
              <a:t>議題</a:t>
            </a:r>
          </a:p>
        </p:txBody>
      </p:sp>
    </p:spTree>
    <p:extLst>
      <p:ext uri="{BB962C8B-B14F-4D97-AF65-F5344CB8AC3E}">
        <p14:creationId xmlns:p14="http://schemas.microsoft.com/office/powerpoint/2010/main" val="5084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4529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共乘優缺點</a:t>
            </a:r>
            <a:endParaRPr lang="zh-TW" altLang="en-US" dirty="0"/>
          </a:p>
        </p:txBody>
      </p:sp>
      <p:pic>
        <p:nvPicPr>
          <p:cNvPr id="21506" name="Picture 2" descr="http://www.carpoolking.com/image/carpoo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95750"/>
            <a:ext cx="3061151" cy="2327487"/>
          </a:xfrm>
          <a:prstGeom prst="rect">
            <a:avLst/>
          </a:prstGeom>
          <a:noFill/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347864" y="1408544"/>
          <a:ext cx="568863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234"/>
                <a:gridCol w="22143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優點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缺點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減少對自有車輛之依賴性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缺乏隱私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降低駕車的疲勞與不便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2.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犧牲時間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增加與他人共乘之社交機會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適應問題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分攤成本（包含汽油、停車費、通行費）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安全顧慮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5.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減少停車需求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5.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畏於和別人坐太近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6.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減輕尖峰時間之交通擁擠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6.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降低聲望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7.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減輕空氣污染程度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8.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降低交通事故成本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9.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降低燃料消耗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10.</a:t>
                      </a:r>
                      <a:r>
                        <a:rPr lang="zh-TW" altLang="zh-TW" sz="1800" kern="100" dirty="0" smtClean="0">
                          <a:latin typeface="Cambria"/>
                          <a:ea typeface="+mn-ea"/>
                          <a:cs typeface="Times New Roman"/>
                        </a:rPr>
                        <a:t>降低車輛磨損</a:t>
                      </a:r>
                      <a:endParaRPr lang="zh-TW" altLang="zh-TW" sz="1800" kern="100" dirty="0" smtClean="0">
                        <a:latin typeface="Cambria"/>
                        <a:ea typeface="新細明體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610994" y="5877272"/>
            <a:ext cx="23574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資料來源：</a:t>
            </a:r>
            <a:r>
              <a:rPr kumimoji="1" lang="zh-TW" altLang="en-US" sz="1200" dirty="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吳沛儒</a:t>
            </a:r>
            <a:r>
              <a:rPr kumimoji="1" lang="en-US" altLang="zh-TW" sz="1200" dirty="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(2004)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7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共乘的模式</a:t>
            </a:r>
            <a:endParaRPr lang="zh-TW" altLang="en-US" dirty="0"/>
          </a:p>
        </p:txBody>
      </p:sp>
      <p:pic>
        <p:nvPicPr>
          <p:cNvPr id="3" name="圖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8" y="851529"/>
            <a:ext cx="6315075" cy="5205412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67944" y="6056941"/>
            <a:ext cx="23574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資料來源</a:t>
            </a:r>
            <a:r>
              <a:rPr kumimoji="1" 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：</a:t>
            </a:r>
            <a:r>
              <a:rPr kumimoji="1" lang="zh-TW" altLang="en-US" sz="120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侯勝宗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968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智慧型</a:t>
            </a:r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彈性</a:t>
            </a:r>
            <a:r>
              <a:rPr lang="zh-TW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共乘服務方案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5814" y="1400160"/>
            <a:ext cx="79009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採用「即時動態」及「由下而上」，以</a:t>
            </a:r>
            <a:r>
              <a:rPr lang="zh-TW" altLang="zh-TW" sz="3200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市民及乘客需求為中心</a:t>
            </a:r>
            <a:r>
              <a:rPr lang="zh-TW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之路線規劃方式，運用網際網路技術，結合</a:t>
            </a:r>
            <a:r>
              <a:rPr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GPS</a:t>
            </a:r>
            <a:r>
              <a:rPr lang="zh-TW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定位和演算法技術、大數據分析、智慧手機行動裝置等，提供民眾全新的預約型叫車及共乘服務。</a:t>
            </a:r>
            <a:endParaRPr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65" name="群組 64"/>
          <p:cNvGrpSpPr/>
          <p:nvPr/>
        </p:nvGrpSpPr>
        <p:grpSpPr>
          <a:xfrm>
            <a:off x="681650" y="4048707"/>
            <a:ext cx="7983421" cy="1942841"/>
            <a:chOff x="681650" y="4007763"/>
            <a:chExt cx="7983421" cy="1942841"/>
          </a:xfrm>
        </p:grpSpPr>
        <p:pic>
          <p:nvPicPr>
            <p:cNvPr id="4" name="圖片 3" descr="person-ico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030" y="4917976"/>
              <a:ext cx="252206" cy="631030"/>
            </a:xfrm>
            <a:prstGeom prst="rect">
              <a:avLst/>
            </a:prstGeom>
          </p:spPr>
        </p:pic>
        <p:grpSp>
          <p:nvGrpSpPr>
            <p:cNvPr id="18" name="群組 17"/>
            <p:cNvGrpSpPr/>
            <p:nvPr/>
          </p:nvGrpSpPr>
          <p:grpSpPr>
            <a:xfrm>
              <a:off x="3108322" y="5185865"/>
              <a:ext cx="475836" cy="631030"/>
              <a:chOff x="3243469" y="5206606"/>
              <a:chExt cx="475836" cy="631030"/>
            </a:xfrm>
          </p:grpSpPr>
          <p:pic>
            <p:nvPicPr>
              <p:cNvPr id="5" name="圖片 4" descr="person-icon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43469" y="5206606"/>
                <a:ext cx="252206" cy="631030"/>
              </a:xfrm>
              <a:prstGeom prst="rect">
                <a:avLst/>
              </a:prstGeom>
            </p:spPr>
          </p:pic>
          <p:pic>
            <p:nvPicPr>
              <p:cNvPr id="6" name="圖片 5" descr="person-icon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67099" y="5206606"/>
                <a:ext cx="252206" cy="631030"/>
              </a:xfrm>
              <a:prstGeom prst="rect">
                <a:avLst/>
              </a:prstGeom>
            </p:spPr>
          </p:pic>
        </p:grpSp>
        <p:pic>
          <p:nvPicPr>
            <p:cNvPr id="7" name="圖片 6" descr="person-ico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557" y="4144705"/>
              <a:ext cx="252206" cy="631030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681650" y="4564994"/>
              <a:ext cx="421483" cy="4214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latin typeface="Heiti TC Light" charset="-120"/>
                  <a:ea typeface="Heiti TC Light" charset="-120"/>
                  <a:cs typeface="Heiti TC Light" charset="-120"/>
                </a:rPr>
                <a:t>A</a:t>
              </a:r>
              <a:endParaRPr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7153959" y="4975123"/>
              <a:ext cx="421483" cy="4214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latin typeface="Heiti TC Light" charset="-120"/>
                  <a:ea typeface="Heiti TC Light" charset="-120"/>
                  <a:cs typeface="Heiti TC Light" charset="-120"/>
                </a:rPr>
                <a:t>B</a:t>
              </a:r>
              <a:endParaRPr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12" name="直線單箭頭接點 11"/>
            <p:cNvCxnSpPr>
              <a:stCxn id="9" idx="6"/>
              <a:endCxn id="10" idx="2"/>
            </p:cNvCxnSpPr>
            <p:nvPr/>
          </p:nvCxnSpPr>
          <p:spPr>
            <a:xfrm>
              <a:off x="1103133" y="4775736"/>
              <a:ext cx="6050826" cy="410129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endCxn id="7" idx="1"/>
            </p:cNvCxnSpPr>
            <p:nvPr/>
          </p:nvCxnSpPr>
          <p:spPr>
            <a:xfrm flipV="1">
              <a:off x="1103133" y="4460220"/>
              <a:ext cx="1150424" cy="262851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7" idx="3"/>
              <a:endCxn id="62" idx="0"/>
            </p:cNvCxnSpPr>
            <p:nvPr/>
          </p:nvCxnSpPr>
          <p:spPr>
            <a:xfrm>
              <a:off x="2505763" y="4460220"/>
              <a:ext cx="448862" cy="765845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6" idx="3"/>
              <a:endCxn id="10" idx="3"/>
            </p:cNvCxnSpPr>
            <p:nvPr/>
          </p:nvCxnSpPr>
          <p:spPr>
            <a:xfrm flipV="1">
              <a:off x="3584158" y="5334881"/>
              <a:ext cx="3631526" cy="166499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1396100" y="4295678"/>
              <a:ext cx="400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t1</a:t>
              </a:r>
              <a:endParaRPr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834374" y="4448078"/>
              <a:ext cx="400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t2</a:t>
              </a:r>
              <a:endParaRPr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120374" y="5447563"/>
              <a:ext cx="400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t3</a:t>
              </a:r>
              <a:endParaRPr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4720323" y="4665010"/>
              <a:ext cx="400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t0</a:t>
              </a:r>
              <a:endParaRPr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138719" y="5262897"/>
              <a:ext cx="6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D1</a:t>
              </a:r>
              <a:endParaRPr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912013" y="4007763"/>
              <a:ext cx="6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D2</a:t>
              </a:r>
              <a:endParaRPr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786402" y="5549006"/>
              <a:ext cx="64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D3</a:t>
              </a:r>
              <a:endParaRPr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501234" y="5581272"/>
              <a:ext cx="6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D4</a:t>
              </a:r>
              <a:endParaRPr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344410" y="4665010"/>
              <a:ext cx="6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D0,</a:t>
              </a:r>
              <a:endParaRPr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pSp>
          <p:nvGrpSpPr>
            <p:cNvPr id="36" name="群組 35"/>
            <p:cNvGrpSpPr/>
            <p:nvPr/>
          </p:nvGrpSpPr>
          <p:grpSpPr>
            <a:xfrm>
              <a:off x="7857790" y="4606668"/>
              <a:ext cx="459806" cy="421483"/>
              <a:chOff x="8339325" y="4553484"/>
              <a:chExt cx="459806" cy="421483"/>
            </a:xfrm>
          </p:grpSpPr>
          <p:sp>
            <p:nvSpPr>
              <p:cNvPr id="34" name="橢圓 33"/>
              <p:cNvSpPr/>
              <p:nvPr/>
            </p:nvSpPr>
            <p:spPr>
              <a:xfrm>
                <a:off x="8339325" y="4553484"/>
                <a:ext cx="421483" cy="4214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8353175" y="4568803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B1</a:t>
                </a:r>
                <a:endParaRPr lang="zh-TW" altLang="en-US" dirty="0">
                  <a:solidFill>
                    <a:schemeClr val="bg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8205265" y="5395412"/>
              <a:ext cx="459806" cy="421483"/>
              <a:chOff x="8339325" y="4553484"/>
              <a:chExt cx="459806" cy="421483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8339325" y="4553484"/>
                <a:ext cx="421483" cy="4214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8353175" y="4568803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B2</a:t>
                </a:r>
                <a:endParaRPr lang="zh-TW" altLang="en-US" dirty="0">
                  <a:solidFill>
                    <a:schemeClr val="bg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cxnSp>
          <p:nvCxnSpPr>
            <p:cNvPr id="42" name="直線單箭頭接點 41"/>
            <p:cNvCxnSpPr>
              <a:stCxn id="10" idx="7"/>
              <a:endCxn id="34" idx="2"/>
            </p:cNvCxnSpPr>
            <p:nvPr/>
          </p:nvCxnSpPr>
          <p:spPr>
            <a:xfrm flipV="1">
              <a:off x="7513717" y="4817410"/>
              <a:ext cx="344073" cy="219438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stCxn id="34" idx="4"/>
            </p:cNvCxnSpPr>
            <p:nvPr/>
          </p:nvCxnSpPr>
          <p:spPr>
            <a:xfrm>
              <a:off x="8068532" y="5028151"/>
              <a:ext cx="210741" cy="419412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群組 56"/>
            <p:cNvGrpSpPr/>
            <p:nvPr/>
          </p:nvGrpSpPr>
          <p:grpSpPr>
            <a:xfrm>
              <a:off x="2459095" y="4354252"/>
              <a:ext cx="498278" cy="421483"/>
              <a:chOff x="8339325" y="4553484"/>
              <a:chExt cx="498278" cy="421483"/>
            </a:xfrm>
          </p:grpSpPr>
          <p:sp>
            <p:nvSpPr>
              <p:cNvPr id="58" name="橢圓 57"/>
              <p:cNvSpPr/>
              <p:nvPr/>
            </p:nvSpPr>
            <p:spPr>
              <a:xfrm>
                <a:off x="8339325" y="4553484"/>
                <a:ext cx="421483" cy="4214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8353175" y="4568803"/>
                <a:ext cx="484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A1</a:t>
                </a:r>
                <a:endParaRPr lang="zh-TW" altLang="en-US" dirty="0">
                  <a:solidFill>
                    <a:schemeClr val="bg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grpSp>
          <p:nvGrpSpPr>
            <p:cNvPr id="60" name="群組 59"/>
            <p:cNvGrpSpPr/>
            <p:nvPr/>
          </p:nvGrpSpPr>
          <p:grpSpPr>
            <a:xfrm>
              <a:off x="2698561" y="5210746"/>
              <a:ext cx="498278" cy="421483"/>
              <a:chOff x="8339325" y="4553484"/>
              <a:chExt cx="498278" cy="421483"/>
            </a:xfrm>
          </p:grpSpPr>
          <p:sp>
            <p:nvSpPr>
              <p:cNvPr id="61" name="橢圓 60"/>
              <p:cNvSpPr/>
              <p:nvPr/>
            </p:nvSpPr>
            <p:spPr>
              <a:xfrm>
                <a:off x="8339325" y="4553484"/>
                <a:ext cx="421483" cy="4214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8353175" y="4568803"/>
                <a:ext cx="484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A2</a:t>
                </a:r>
                <a:endParaRPr lang="zh-TW" altLang="en-US" dirty="0">
                  <a:solidFill>
                    <a:schemeClr val="bg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090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/>
          <p:nvPr/>
        </p:nvCxnSpPr>
        <p:spPr>
          <a:xfrm>
            <a:off x="2347415" y="1740509"/>
            <a:ext cx="4749421" cy="39748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跨業</a:t>
            </a:r>
            <a:r>
              <a:rPr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+</a:t>
            </a:r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整合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aphicFrame>
        <p:nvGraphicFramePr>
          <p:cNvPr id="4" name="資料庫圖表 3"/>
          <p:cNvGraphicFramePr/>
          <p:nvPr>
            <p:extLst/>
          </p:nvPr>
        </p:nvGraphicFramePr>
        <p:xfrm>
          <a:off x="1696872" y="165137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248549" y="1466713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UX/UI</a:t>
            </a:r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設計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86051" y="39522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共乘派遣演算法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86051" y="362390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AI &amp; </a:t>
            </a:r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大數據分析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86068" y="5349260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牌照</a:t>
            </a:r>
            <a:endParaRPr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車輛買賣及租賃</a:t>
            </a:r>
            <a:endParaRPr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保險、規費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696872" y="539221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訓練、考核</a:t>
            </a:r>
            <a:endParaRPr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職業駕照與證照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22181" y="155459"/>
            <a:ext cx="8370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服務工具端</a:t>
            </a:r>
            <a:endParaRPr lang="zh-TW" altLang="en-US" sz="4000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59729" y="2190157"/>
            <a:ext cx="7696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服務管理端</a:t>
            </a:r>
            <a:endParaRPr lang="zh-TW" altLang="en-US" sz="4000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31640" y="24565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乘車經驗管理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31640" y="28259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創新服務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334339" y="31818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社會公益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336532" y="36239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整合行銷企劃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248549" y="17861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多元工具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05351" y="20736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服務設計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63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6246" y="145003"/>
            <a:ext cx="7978080" cy="1079133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TW" altLang="en-US" b="1" dirty="0" smtClean="0">
                <a:latin typeface="Times New Roman"/>
                <a:ea typeface="微軟正黑體"/>
                <a:cs typeface="Times New Roman"/>
              </a:rPr>
              <a:t>面對</a:t>
            </a:r>
            <a:r>
              <a:rPr kumimoji="1" lang="en-US" altLang="zh-TW" b="1" dirty="0" smtClean="0">
                <a:latin typeface="Times New Roman"/>
                <a:ea typeface="微軟正黑體"/>
                <a:cs typeface="Times New Roman"/>
              </a:rPr>
              <a:t>Uber</a:t>
            </a:r>
            <a:r>
              <a:rPr kumimoji="1" lang="zh-TW" altLang="en-US" b="1" dirty="0" smtClean="0">
                <a:latin typeface="Times New Roman"/>
                <a:ea typeface="微軟正黑體"/>
                <a:cs typeface="Times New Roman"/>
              </a:rPr>
              <a:t>之政策</a:t>
            </a:r>
            <a:r>
              <a:rPr kumimoji="1" lang="zh-TW" altLang="en-US" b="1" dirty="0">
                <a:latin typeface="Times New Roman"/>
                <a:ea typeface="微軟正黑體"/>
                <a:cs typeface="Times New Roman"/>
              </a:rPr>
              <a:t>建議：</a:t>
            </a:r>
            <a:r>
              <a:rPr kumimoji="1" lang="zh-TW" altLang="en-US" b="1" dirty="0" smtClean="0">
                <a:solidFill>
                  <a:srgbClr val="800000"/>
                </a:solidFill>
                <a:latin typeface="Times New Roman"/>
                <a:ea typeface="微軟正黑體"/>
                <a:cs typeface="Times New Roman"/>
              </a:rPr>
              <a:t>「一管三放」</a:t>
            </a:r>
            <a:endParaRPr kumimoji="1" lang="zh-TW" altLang="en-US" b="1" dirty="0">
              <a:solidFill>
                <a:srgbClr val="80000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13002" y="1068806"/>
            <a:ext cx="2338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 smtClean="0">
                <a:latin typeface="Times New Roman"/>
                <a:ea typeface="微軟正黑體"/>
                <a:cs typeface="Times New Roman"/>
              </a:rPr>
              <a:t>費率</a:t>
            </a:r>
            <a:r>
              <a:rPr kumimoji="1" lang="en-US" altLang="zh-TW" sz="3600" dirty="0">
                <a:latin typeface="Times New Roman"/>
                <a:ea typeface="微軟正黑體"/>
                <a:cs typeface="Times New Roman"/>
              </a:rPr>
              <a:t>(</a:t>
            </a:r>
            <a:r>
              <a:rPr kumimoji="1" lang="zh-TW" altLang="en-US" sz="3600" dirty="0">
                <a:latin typeface="Times New Roman"/>
                <a:ea typeface="微軟正黑體"/>
                <a:cs typeface="Times New Roman"/>
              </a:rPr>
              <a:t>開放</a:t>
            </a:r>
            <a:r>
              <a:rPr kumimoji="1" lang="en-US" altLang="zh-TW" sz="3600" dirty="0">
                <a:latin typeface="Times New Roman"/>
                <a:ea typeface="微軟正黑體"/>
                <a:cs typeface="Times New Roman"/>
              </a:rPr>
              <a:t>)</a:t>
            </a:r>
            <a:endParaRPr kumimoji="1" lang="zh-TW" altLang="en-US" sz="3600" dirty="0">
              <a:latin typeface="Times New Roman"/>
              <a:ea typeface="微軟正黑體"/>
              <a:cs typeface="Times New Roman"/>
            </a:endParaRPr>
          </a:p>
          <a:p>
            <a:endParaRPr kumimoji="1" lang="zh-TW" altLang="en-US" sz="3600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6" name="上-下雙向箭號 5"/>
          <p:cNvSpPr/>
          <p:nvPr/>
        </p:nvSpPr>
        <p:spPr>
          <a:xfrm>
            <a:off x="4067944" y="1656184"/>
            <a:ext cx="1008112" cy="429309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7" name="上-下雙向箭號 6"/>
          <p:cNvSpPr/>
          <p:nvPr/>
        </p:nvSpPr>
        <p:spPr>
          <a:xfrm rot="16200000">
            <a:off x="4103948" y="972108"/>
            <a:ext cx="1008112" cy="554461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1520" y="3092767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600" b="1" dirty="0" smtClean="0">
                <a:solidFill>
                  <a:srgbClr val="800000"/>
                </a:solidFill>
                <a:latin typeface="Times New Roman"/>
                <a:ea typeface="微軟正黑體"/>
                <a:cs typeface="Times New Roman"/>
              </a:rPr>
              <a:t>駕駛人</a:t>
            </a:r>
            <a:endParaRPr kumimoji="1" lang="en-US" altLang="zh-TW" sz="3600" b="1" dirty="0" smtClean="0">
              <a:solidFill>
                <a:srgbClr val="800000"/>
              </a:solidFill>
              <a:latin typeface="Times New Roman"/>
              <a:ea typeface="微軟正黑體"/>
              <a:cs typeface="Times New Roman"/>
            </a:endParaRPr>
          </a:p>
          <a:p>
            <a:pPr algn="ctr"/>
            <a:r>
              <a:rPr kumimoji="1" lang="zh-TW" altLang="zh-TW" sz="3600" b="1" dirty="0" smtClean="0">
                <a:solidFill>
                  <a:srgbClr val="800000"/>
                </a:solidFill>
                <a:latin typeface="Times New Roman"/>
                <a:ea typeface="微軟正黑體"/>
                <a:cs typeface="Times New Roman"/>
              </a:rPr>
              <a:t>(</a:t>
            </a:r>
            <a:r>
              <a:rPr kumimoji="1" lang="zh-TW" altLang="en-US" sz="3600" b="1" dirty="0" smtClean="0">
                <a:solidFill>
                  <a:srgbClr val="800000"/>
                </a:solidFill>
                <a:latin typeface="Times New Roman"/>
                <a:ea typeface="微軟正黑體"/>
                <a:cs typeface="Times New Roman"/>
              </a:rPr>
              <a:t>管制</a:t>
            </a:r>
            <a:r>
              <a:rPr kumimoji="1" lang="en-US" altLang="zh-TW" sz="3600" b="1" dirty="0" smtClean="0">
                <a:solidFill>
                  <a:srgbClr val="800000"/>
                </a:solidFill>
                <a:latin typeface="Times New Roman"/>
                <a:ea typeface="微軟正黑體"/>
                <a:cs typeface="Times New Roman"/>
              </a:rPr>
              <a:t>)</a:t>
            </a:r>
            <a:endParaRPr kumimoji="1" lang="zh-TW" altLang="en-US" sz="3600" b="1" dirty="0">
              <a:solidFill>
                <a:srgbClr val="80000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77008" y="3140968"/>
            <a:ext cx="1415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600" dirty="0" smtClean="0">
                <a:latin typeface="Times New Roman"/>
                <a:ea typeface="微軟正黑體"/>
                <a:cs typeface="Times New Roman"/>
              </a:rPr>
              <a:t>車輛</a:t>
            </a:r>
            <a:endParaRPr kumimoji="1" lang="en-US" altLang="zh-TW" sz="3600" dirty="0" smtClean="0">
              <a:latin typeface="Times New Roman"/>
              <a:ea typeface="微軟正黑體"/>
              <a:cs typeface="Times New Roman"/>
            </a:endParaRPr>
          </a:p>
          <a:p>
            <a:pPr algn="ctr"/>
            <a:r>
              <a:rPr kumimoji="1" lang="en-US" altLang="zh-TW" sz="3600" dirty="0">
                <a:latin typeface="Times New Roman"/>
                <a:ea typeface="微軟正黑體"/>
                <a:cs typeface="Times New Roman"/>
              </a:rPr>
              <a:t>(</a:t>
            </a:r>
            <a:r>
              <a:rPr kumimoji="1" lang="zh-TW" altLang="en-US" sz="3600" dirty="0">
                <a:latin typeface="Times New Roman"/>
                <a:ea typeface="微軟正黑體"/>
                <a:cs typeface="Times New Roman"/>
              </a:rPr>
              <a:t>開放</a:t>
            </a:r>
            <a:r>
              <a:rPr kumimoji="1" lang="en-US" altLang="zh-TW" sz="3600" dirty="0" smtClean="0">
                <a:latin typeface="Times New Roman"/>
                <a:ea typeface="微軟正黑體"/>
                <a:cs typeface="Times New Roman"/>
              </a:rPr>
              <a:t>)</a:t>
            </a:r>
            <a:endParaRPr kumimoji="1" lang="zh-TW" altLang="en-US" sz="3600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513002" y="5921895"/>
            <a:ext cx="2338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 smtClean="0">
                <a:latin typeface="Times New Roman"/>
                <a:ea typeface="微軟正黑體"/>
                <a:cs typeface="Times New Roman"/>
              </a:rPr>
              <a:t>服務</a:t>
            </a:r>
            <a:r>
              <a:rPr kumimoji="1" lang="en-US" altLang="zh-TW" sz="3600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kumimoji="1" lang="zh-TW" altLang="en-US" sz="3600" dirty="0" smtClean="0">
                <a:latin typeface="Times New Roman"/>
                <a:ea typeface="微軟正黑體"/>
                <a:cs typeface="Times New Roman"/>
              </a:rPr>
              <a:t>開放</a:t>
            </a:r>
            <a:r>
              <a:rPr kumimoji="1" lang="en-US" altLang="zh-TW" sz="3600" dirty="0" smtClean="0">
                <a:latin typeface="Times New Roman"/>
                <a:ea typeface="微軟正黑體"/>
                <a:cs typeface="Times New Roman"/>
              </a:rPr>
              <a:t>)</a:t>
            </a:r>
            <a:endParaRPr kumimoji="1" lang="zh-TW" altLang="en-US" sz="3600" dirty="0">
              <a:latin typeface="Times New Roman"/>
              <a:ea typeface="微軟正黑體"/>
              <a:cs typeface="Times New Roman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240360"/>
            <a:ext cx="1874373" cy="931292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547664" y="1772816"/>
            <a:ext cx="2448272" cy="136815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要求</a:t>
            </a:r>
            <a:r>
              <a:rPr kumimoji="1" lang="en-US" altLang="zh-TW" sz="2000" dirty="0" err="1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Uber</a:t>
            </a:r>
            <a:r>
              <a:rPr kumimoji="1" lang="zh-TW" altLang="en-US" sz="2000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司機登錄取得認證；開放計程車彈性費率機制</a:t>
            </a:r>
            <a:endParaRPr kumimoji="1" lang="zh-TW" altLang="en-US" sz="2000" dirty="0">
              <a:solidFill>
                <a:srgbClr val="00009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148064" y="4437112"/>
            <a:ext cx="2448272" cy="136815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加速計程車多元服務</a:t>
            </a:r>
            <a:r>
              <a:rPr kumimoji="1" lang="en-US" altLang="zh-TW" sz="2000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(</a:t>
            </a:r>
            <a:r>
              <a:rPr kumimoji="1" lang="zh-TW" altLang="en-US" sz="2000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共乘、偏鄉計乘車公車化</a:t>
            </a:r>
            <a:r>
              <a:rPr kumimoji="1" lang="en-US" altLang="zh-TW" sz="2000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)</a:t>
            </a:r>
            <a:r>
              <a:rPr kumimoji="1" lang="zh-TW" altLang="en-US" sz="2000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；建立車輛登錄與查驗機制</a:t>
            </a:r>
            <a:endParaRPr kumimoji="1" lang="zh-TW" altLang="en-US" sz="2000" dirty="0">
              <a:solidFill>
                <a:srgbClr val="00009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148064" y="1772816"/>
            <a:ext cx="2520280" cy="136815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車輛分級，採取不同費率計算基礎，但需事前揭露價格給乘客</a:t>
            </a:r>
            <a:endParaRPr kumimoji="1" lang="zh-TW" altLang="en-US" sz="2000" dirty="0">
              <a:solidFill>
                <a:srgbClr val="00009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1547664" y="4365104"/>
            <a:ext cx="2520280" cy="136815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建立司機評價回報系統，落實司機認證平台，培訓多元服務司機</a:t>
            </a:r>
            <a:endParaRPr kumimoji="1" lang="zh-TW" altLang="en-US" sz="2000" dirty="0">
              <a:solidFill>
                <a:srgbClr val="000090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778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Heiti TC Light" charset="-120"/>
                <a:ea typeface="Heiti TC Light" charset="-120"/>
                <a:cs typeface="Heiti TC Light" charset="-120"/>
              </a:rPr>
              <a:t>共乘可能方案</a:t>
            </a:r>
            <a:endParaRPr lang="zh-TW" altLang="en-US" b="1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3" name="Picture 8" descr="http://drivingschool101.weebly.com/uploads/1/4/0/4/14040507/3799460_orig.jpg?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694" y="3982791"/>
            <a:ext cx="2483693" cy="1886168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1691680" y="141763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小黃</a:t>
            </a:r>
            <a:endParaRPr lang="zh-TW" altLang="en-US" sz="4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961548" y="141763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Heiti TC Light" charset="-120"/>
                <a:ea typeface="Heiti TC Light" charset="-120"/>
                <a:cs typeface="Heiti TC Light" charset="-120"/>
              </a:rPr>
              <a:t>非小黃</a:t>
            </a:r>
            <a:endParaRPr lang="zh-TW" altLang="en-US" sz="4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2080" y="4509120"/>
            <a:ext cx="3033242" cy="142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9624" y="2256716"/>
            <a:ext cx="2698154" cy="2023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5119" y="2549982"/>
            <a:ext cx="2959101" cy="1243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56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共乘方案</a:t>
            </a:r>
            <a:r>
              <a:rPr lang="en-US" altLang="zh-TW" dirty="0" smtClean="0"/>
              <a:t>-</a:t>
            </a:r>
            <a:r>
              <a:rPr lang="zh-TW" altLang="en-US" dirty="0" smtClean="0"/>
              <a:t>小黃</a:t>
            </a:r>
            <a:endParaRPr lang="zh-TW" altLang="en-US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23553" name="圖片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2224" y="1816367"/>
            <a:ext cx="2271160" cy="4040944"/>
          </a:xfrm>
          <a:prstGeom prst="rect">
            <a:avLst/>
          </a:prstGeom>
          <a:noFill/>
        </p:spPr>
      </p:pic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76557" y="1819815"/>
            <a:ext cx="4768899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zh-TW" altLang="en-US" sz="2000" b="1" dirty="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共乘提案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民眾和乘客</a:t>
            </a:r>
            <a:r>
              <a:rPr kumimoji="1" lang="zh-TW" altLang="zh-TW" sz="2000" dirty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利用</a:t>
            </a:r>
            <a:r>
              <a:rPr kumimoji="1" lang="en-US" altLang="zh-TW" sz="2000" dirty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1999</a:t>
            </a:r>
            <a:r>
              <a:rPr kumimoji="1" lang="zh-TW" altLang="en-US" sz="2000" dirty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、</a:t>
            </a:r>
            <a:r>
              <a:rPr kumimoji="1" lang="zh-TW" altLang="zh-TW" sz="2000" dirty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網頁</a:t>
            </a:r>
            <a:r>
              <a:rPr kumimoji="1" lang="zh-TW" altLang="en-US" sz="2000" dirty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或</a:t>
            </a:r>
            <a:r>
              <a:rPr kumimoji="1" lang="en-US" altLang="zh-TW" sz="2000" dirty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APP </a:t>
            </a: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，可自行提出共乘路線需求，包括路線起訖點、搭乘時間及頻率等資料。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共乘票選</a:t>
            </a:r>
            <a:endParaRPr kumimoji="1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民眾與乘客亦可直接針對他人所提出之共乘路線進行連署票選，並加入自己的搭乘時間及頻率等資料。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提案審查</a:t>
            </a:r>
            <a:endParaRPr kumimoji="1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依據主管機關之共乘服務相關規範，向主管機關提出共乘路線申請。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提供服務</a:t>
            </a:r>
            <a:endParaRPr kumimoji="1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依據共乘路線審查結果，提供共乘服務。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20" y="649275"/>
            <a:ext cx="2302768" cy="967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42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共乘方案</a:t>
            </a:r>
            <a:r>
              <a:rPr lang="en-US" altLang="zh-TW" dirty="0" smtClean="0"/>
              <a:t>-</a:t>
            </a:r>
            <a:r>
              <a:rPr lang="zh-TW" altLang="en-US" dirty="0" smtClean="0"/>
              <a:t>非小黃</a:t>
            </a:r>
            <a:endParaRPr lang="zh-TW" altLang="en-US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8" name="圖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98" y="1318701"/>
            <a:ext cx="1925638" cy="34290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11542" y="1587526"/>
            <a:ext cx="624576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預約叫車及共乘需求</a:t>
            </a:r>
            <a:endParaRPr kumimoji="1" lang="zh-TW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乘客利用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1999</a:t>
            </a: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、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網頁</a:t>
            </a:r>
            <a:r>
              <a:rPr kumimoji="1" lang="zh-TW" altLang="en-US" sz="2000" dirty="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或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APP</a:t>
            </a: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提出叫車需求，輸入資料包括：設定起訖點、搭車時間、是否同意共乘媒合等。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車輛及共乘媒合</a:t>
            </a:r>
            <a:endParaRPr kumimoji="1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系統根據乘客所輸入之乘車需求，即時回應可供服務之車輛及駕駛員資訊，及共乘媒合結果（如有）。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提供服務</a:t>
            </a:r>
            <a:endParaRPr kumimoji="1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依據乘客之選擇，提供乘車服務。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81650" y="4403555"/>
            <a:ext cx="7964185" cy="1942841"/>
            <a:chOff x="681650" y="4007763"/>
            <a:chExt cx="7964185" cy="1942841"/>
          </a:xfrm>
        </p:grpSpPr>
        <p:pic>
          <p:nvPicPr>
            <p:cNvPr id="12" name="圖片 11" descr="person-ico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030" y="4917976"/>
              <a:ext cx="252206" cy="631030"/>
            </a:xfrm>
            <a:prstGeom prst="rect">
              <a:avLst/>
            </a:prstGeom>
          </p:spPr>
        </p:pic>
        <p:grpSp>
          <p:nvGrpSpPr>
            <p:cNvPr id="13" name="群組 17"/>
            <p:cNvGrpSpPr/>
            <p:nvPr/>
          </p:nvGrpSpPr>
          <p:grpSpPr>
            <a:xfrm>
              <a:off x="3108322" y="5185865"/>
              <a:ext cx="475836" cy="631030"/>
              <a:chOff x="3243469" y="5206606"/>
              <a:chExt cx="475836" cy="631030"/>
            </a:xfrm>
          </p:grpSpPr>
          <p:pic>
            <p:nvPicPr>
              <p:cNvPr id="44" name="圖片 4" descr="person-icon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43469" y="5206606"/>
                <a:ext cx="252206" cy="631030"/>
              </a:xfrm>
              <a:prstGeom prst="rect">
                <a:avLst/>
              </a:prstGeom>
            </p:spPr>
          </p:pic>
          <p:pic>
            <p:nvPicPr>
              <p:cNvPr id="45" name="圖片 5" descr="person-icon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67099" y="5206606"/>
                <a:ext cx="252206" cy="631030"/>
              </a:xfrm>
              <a:prstGeom prst="rect">
                <a:avLst/>
              </a:prstGeom>
            </p:spPr>
          </p:pic>
        </p:grpSp>
        <p:pic>
          <p:nvPicPr>
            <p:cNvPr id="14" name="圖片 13" descr="person-ico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557" y="4144705"/>
              <a:ext cx="252206" cy="631030"/>
            </a:xfrm>
            <a:prstGeom prst="rect">
              <a:avLst/>
            </a:prstGeom>
          </p:spPr>
        </p:pic>
        <p:sp>
          <p:nvSpPr>
            <p:cNvPr id="15" name="橢圓 14"/>
            <p:cNvSpPr/>
            <p:nvPr/>
          </p:nvSpPr>
          <p:spPr>
            <a:xfrm>
              <a:off x="681650" y="4564994"/>
              <a:ext cx="421483" cy="4214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/>
                <a:t>A</a:t>
              </a:r>
              <a:endParaRPr lang="zh-TW" altLang="en-US" b="1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7153959" y="4975123"/>
              <a:ext cx="421483" cy="4214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/>
                <a:t>B</a:t>
              </a:r>
              <a:endParaRPr lang="zh-TW" altLang="en-US" b="1" dirty="0"/>
            </a:p>
          </p:txBody>
        </p:sp>
        <p:cxnSp>
          <p:nvCxnSpPr>
            <p:cNvPr id="17" name="直線單箭頭接點 16"/>
            <p:cNvCxnSpPr>
              <a:stCxn id="15" idx="6"/>
              <a:endCxn id="16" idx="2"/>
            </p:cNvCxnSpPr>
            <p:nvPr/>
          </p:nvCxnSpPr>
          <p:spPr>
            <a:xfrm>
              <a:off x="1103133" y="4775736"/>
              <a:ext cx="6050826" cy="410129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endCxn id="14" idx="1"/>
            </p:cNvCxnSpPr>
            <p:nvPr/>
          </p:nvCxnSpPr>
          <p:spPr>
            <a:xfrm flipV="1">
              <a:off x="1103133" y="4460220"/>
              <a:ext cx="1150424" cy="262851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14" idx="3"/>
              <a:endCxn id="37" idx="0"/>
            </p:cNvCxnSpPr>
            <p:nvPr/>
          </p:nvCxnSpPr>
          <p:spPr>
            <a:xfrm>
              <a:off x="2505763" y="4460220"/>
              <a:ext cx="432030" cy="765845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44" idx="3"/>
              <a:endCxn id="16" idx="3"/>
            </p:cNvCxnSpPr>
            <p:nvPr/>
          </p:nvCxnSpPr>
          <p:spPr>
            <a:xfrm flipV="1">
              <a:off x="3584158" y="5334881"/>
              <a:ext cx="3631526" cy="166499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1396100" y="4295678"/>
              <a:ext cx="400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ea typeface="Arial Unicode MS" pitchFamily="34" charset="-120"/>
                  <a:cs typeface="Times New Roman" pitchFamily="18" charset="0"/>
                </a:rPr>
                <a:t>t1</a:t>
              </a:r>
              <a:endParaRPr lang="zh-TW" altLang="en-US" dirty="0">
                <a:latin typeface="Times New Roman" pitchFamily="18" charset="0"/>
                <a:ea typeface="Arial Unicode MS" pitchFamily="34" charset="-120"/>
                <a:cs typeface="Times New Roman" pitchFamily="18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834374" y="4448078"/>
              <a:ext cx="400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ea typeface="Arial Unicode MS" pitchFamily="34" charset="-120"/>
                  <a:cs typeface="Times New Roman" pitchFamily="18" charset="0"/>
                </a:rPr>
                <a:t>t2</a:t>
              </a:r>
              <a:endParaRPr lang="zh-TW" altLang="en-US" dirty="0">
                <a:latin typeface="Times New Roman" pitchFamily="18" charset="0"/>
                <a:ea typeface="Arial Unicode MS" pitchFamily="34" charset="-120"/>
                <a:cs typeface="Times New Roman" pitchFamily="18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120374" y="5447563"/>
              <a:ext cx="400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ea typeface="Arial Unicode MS" pitchFamily="34" charset="-120"/>
                  <a:cs typeface="Times New Roman" pitchFamily="18" charset="0"/>
                </a:rPr>
                <a:t>t3</a:t>
              </a:r>
              <a:endParaRPr lang="zh-TW" altLang="en-US" dirty="0">
                <a:latin typeface="Times New Roman" pitchFamily="18" charset="0"/>
                <a:ea typeface="Arial Unicode MS" pitchFamily="34" charset="-120"/>
                <a:cs typeface="Times New Roman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4720323" y="4665010"/>
              <a:ext cx="400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ea typeface="Arial Unicode MS" pitchFamily="34" charset="-120"/>
                  <a:cs typeface="Times New Roman" pitchFamily="18" charset="0"/>
                </a:rPr>
                <a:t>t0</a:t>
              </a:r>
              <a:endParaRPr lang="zh-TW" altLang="en-US" dirty="0">
                <a:latin typeface="Times New Roman" pitchFamily="18" charset="0"/>
                <a:ea typeface="Arial Unicode MS" pitchFamily="34" charset="-120"/>
                <a:cs typeface="Times New Roman" pitchFamily="18" charset="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138719" y="5262897"/>
              <a:ext cx="6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ea typeface="Arial Unicode MS" pitchFamily="34" charset="-120"/>
                  <a:cs typeface="Times New Roman" pitchFamily="18" charset="0"/>
                </a:rPr>
                <a:t>D1</a:t>
              </a:r>
              <a:endParaRPr lang="zh-TW" altLang="en-US" dirty="0">
                <a:latin typeface="Times New Roman" pitchFamily="18" charset="0"/>
                <a:ea typeface="Arial Unicode MS" pitchFamily="34" charset="-120"/>
                <a:cs typeface="Times New Roman" pitchFamily="18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912013" y="4007763"/>
              <a:ext cx="6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ea typeface="Arial Unicode MS" pitchFamily="34" charset="-120"/>
                  <a:cs typeface="Times New Roman" pitchFamily="18" charset="0"/>
                </a:rPr>
                <a:t>D2</a:t>
              </a:r>
              <a:endParaRPr lang="zh-TW" altLang="en-US" dirty="0">
                <a:latin typeface="Times New Roman" pitchFamily="18" charset="0"/>
                <a:ea typeface="Arial Unicode MS" pitchFamily="34" charset="-120"/>
                <a:cs typeface="Times New Roman" pitchFamily="18" charset="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2786402" y="5549006"/>
              <a:ext cx="64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ea typeface="Arial Unicode MS" pitchFamily="34" charset="-120"/>
                  <a:cs typeface="Times New Roman" pitchFamily="18" charset="0"/>
                </a:rPr>
                <a:t>D3</a:t>
              </a:r>
              <a:endParaRPr lang="zh-TW" altLang="en-US" dirty="0">
                <a:latin typeface="Times New Roman" pitchFamily="18" charset="0"/>
                <a:ea typeface="Arial Unicode MS" pitchFamily="34" charset="-120"/>
                <a:cs typeface="Times New Roman" pitchFamily="18" charset="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501234" y="5581272"/>
              <a:ext cx="6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ea typeface="Arial Unicode MS" pitchFamily="34" charset="-120"/>
                  <a:cs typeface="Times New Roman" pitchFamily="18" charset="0"/>
                </a:rPr>
                <a:t>D4</a:t>
              </a:r>
              <a:endParaRPr lang="zh-TW" altLang="en-US" dirty="0">
                <a:latin typeface="Times New Roman" pitchFamily="18" charset="0"/>
                <a:ea typeface="Arial Unicode MS" pitchFamily="34" charset="-120"/>
                <a:cs typeface="Times New Roman" pitchFamily="18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344410" y="4665010"/>
              <a:ext cx="657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itchFamily="18" charset="0"/>
                  <a:ea typeface="Arial Unicode MS" pitchFamily="34" charset="-120"/>
                  <a:cs typeface="Times New Roman" pitchFamily="18" charset="0"/>
                </a:rPr>
                <a:t>D0,</a:t>
              </a:r>
              <a:endParaRPr lang="zh-TW" altLang="en-US" dirty="0">
                <a:latin typeface="Times New Roman" pitchFamily="18" charset="0"/>
                <a:ea typeface="Arial Unicode MS" pitchFamily="34" charset="-120"/>
                <a:cs typeface="Times New Roman" pitchFamily="18" charset="0"/>
              </a:endParaRPr>
            </a:p>
          </p:txBody>
        </p:sp>
        <p:grpSp>
          <p:nvGrpSpPr>
            <p:cNvPr id="30" name="群組 35"/>
            <p:cNvGrpSpPr/>
            <p:nvPr/>
          </p:nvGrpSpPr>
          <p:grpSpPr>
            <a:xfrm>
              <a:off x="7857790" y="4606668"/>
              <a:ext cx="440570" cy="421483"/>
              <a:chOff x="8339325" y="4553484"/>
              <a:chExt cx="440570" cy="421483"/>
            </a:xfrm>
          </p:grpSpPr>
          <p:sp>
            <p:nvSpPr>
              <p:cNvPr id="42" name="橢圓 33"/>
              <p:cNvSpPr/>
              <p:nvPr/>
            </p:nvSpPr>
            <p:spPr>
              <a:xfrm>
                <a:off x="8339325" y="4553484"/>
                <a:ext cx="421483" cy="4214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43" name="文字方塊 34"/>
              <p:cNvSpPr txBox="1"/>
              <p:nvPr/>
            </p:nvSpPr>
            <p:spPr>
              <a:xfrm>
                <a:off x="8353175" y="4568803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B1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群組 36"/>
            <p:cNvGrpSpPr/>
            <p:nvPr/>
          </p:nvGrpSpPr>
          <p:grpSpPr>
            <a:xfrm>
              <a:off x="8205265" y="5395412"/>
              <a:ext cx="440570" cy="421483"/>
              <a:chOff x="8339325" y="4553484"/>
              <a:chExt cx="440570" cy="421483"/>
            </a:xfrm>
          </p:grpSpPr>
          <p:sp>
            <p:nvSpPr>
              <p:cNvPr id="40" name="橢圓 39"/>
              <p:cNvSpPr/>
              <p:nvPr/>
            </p:nvSpPr>
            <p:spPr>
              <a:xfrm>
                <a:off x="8339325" y="4553484"/>
                <a:ext cx="421483" cy="4214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8353175" y="4568803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B2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2" name="直線單箭頭接點 31"/>
            <p:cNvCxnSpPr>
              <a:stCxn id="16" idx="7"/>
            </p:cNvCxnSpPr>
            <p:nvPr/>
          </p:nvCxnSpPr>
          <p:spPr>
            <a:xfrm flipV="1">
              <a:off x="7513717" y="4817410"/>
              <a:ext cx="344073" cy="219438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>
              <a:off x="8068532" y="5028151"/>
              <a:ext cx="210741" cy="419412"/>
            </a:xfrm>
            <a:prstGeom prst="straightConnector1">
              <a:avLst/>
            </a:prstGeom>
            <a:ln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群組 56"/>
            <p:cNvGrpSpPr/>
            <p:nvPr/>
          </p:nvGrpSpPr>
          <p:grpSpPr>
            <a:xfrm>
              <a:off x="2459095" y="4354252"/>
              <a:ext cx="464614" cy="421483"/>
              <a:chOff x="8339325" y="4553484"/>
              <a:chExt cx="464614" cy="421483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8339325" y="4553484"/>
                <a:ext cx="421483" cy="4214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8353175" y="456880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A1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群組 59"/>
            <p:cNvGrpSpPr/>
            <p:nvPr/>
          </p:nvGrpSpPr>
          <p:grpSpPr>
            <a:xfrm>
              <a:off x="2698561" y="5210746"/>
              <a:ext cx="464614" cy="421483"/>
              <a:chOff x="8339325" y="4553484"/>
              <a:chExt cx="464614" cy="421483"/>
            </a:xfrm>
          </p:grpSpPr>
          <p:sp>
            <p:nvSpPr>
              <p:cNvPr id="36" name="橢圓 35"/>
              <p:cNvSpPr/>
              <p:nvPr/>
            </p:nvSpPr>
            <p:spPr>
              <a:xfrm>
                <a:off x="8339325" y="4553484"/>
                <a:ext cx="421483" cy="4214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/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8353175" y="4568803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A2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869" y="164709"/>
            <a:ext cx="1817144" cy="13628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17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74999"/>
            <a:ext cx="7772400" cy="1470025"/>
          </a:xfrm>
        </p:spPr>
        <p:txBody>
          <a:bodyPr>
            <a:normAutofit/>
          </a:bodyPr>
          <a:lstStyle/>
          <a:p>
            <a:r>
              <a:rPr lang="zh-TW" altLang="en-US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解決方案</a:t>
            </a:r>
            <a:r>
              <a:rPr lang="en-US" altLang="zh-TW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二</a:t>
            </a:r>
            <a:r>
              <a:rPr lang="en-US" altLang="zh-TW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4800" dirty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：</a:t>
            </a:r>
            <a:r>
              <a:rPr lang="zh-TW" altLang="en-US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喘息小旅行</a:t>
            </a:r>
            <a:endParaRPr lang="zh-TW" altLang="en-US" sz="4800" dirty="0">
              <a:solidFill>
                <a:schemeClr val="hlink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755650" y="3502025"/>
            <a:ext cx="7634288" cy="0"/>
          </a:xfrm>
          <a:prstGeom prst="line">
            <a:avLst/>
          </a:prstGeom>
          <a:noFill/>
          <a:ln w="38100" cmpd="sng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9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15" y="2721769"/>
            <a:ext cx="2869991" cy="803597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534138" y="3593307"/>
            <a:ext cx="7993856" cy="714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34138" y="3786187"/>
            <a:ext cx="31663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輕鬆、簡單、好方便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048283" y="3593307"/>
            <a:ext cx="362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i="1" smtClean="0">
                <a:solidFill>
                  <a:srgbClr val="00B050"/>
                </a:solidFill>
                <a:latin typeface="+mj-lt"/>
              </a:rPr>
              <a:t>www.togethere.com.tw</a:t>
            </a:r>
            <a:endParaRPr kumimoji="1" lang="zh-TW" altLang="en-US" sz="2800" i="1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58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4866801" y="3000663"/>
            <a:ext cx="719071" cy="2076904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ounded Rectangle 32"/>
          <p:cNvSpPr/>
          <p:nvPr/>
        </p:nvSpPr>
        <p:spPr>
          <a:xfrm>
            <a:off x="5116215" y="4167546"/>
            <a:ext cx="469658" cy="915548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Rounded Rectangle 32"/>
          <p:cNvSpPr/>
          <p:nvPr/>
        </p:nvSpPr>
        <p:spPr>
          <a:xfrm flipH="1">
            <a:off x="3686092" y="2395338"/>
            <a:ext cx="927536" cy="2682228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Rounded Rectangle 32"/>
          <p:cNvSpPr/>
          <p:nvPr/>
        </p:nvSpPr>
        <p:spPr>
          <a:xfrm flipH="1">
            <a:off x="3666601" y="3453674"/>
            <a:ext cx="694939" cy="1623893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ounded Rectangle 32"/>
          <p:cNvSpPr/>
          <p:nvPr/>
        </p:nvSpPr>
        <p:spPr>
          <a:xfrm flipH="1">
            <a:off x="3660003" y="4569735"/>
            <a:ext cx="449651" cy="507832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Rectangle 39"/>
          <p:cNvSpPr/>
          <p:nvPr/>
        </p:nvSpPr>
        <p:spPr>
          <a:xfrm>
            <a:off x="3624376" y="5398090"/>
            <a:ext cx="633463" cy="735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1" name="Rectangle 40"/>
          <p:cNvSpPr/>
          <p:nvPr/>
        </p:nvSpPr>
        <p:spPr>
          <a:xfrm>
            <a:off x="4254758" y="5398090"/>
            <a:ext cx="698243" cy="73518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4949905" y="5393401"/>
            <a:ext cx="633463" cy="73518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3" name="Rectangle 42"/>
          <p:cNvSpPr/>
          <p:nvPr/>
        </p:nvSpPr>
        <p:spPr>
          <a:xfrm>
            <a:off x="2991703" y="5398090"/>
            <a:ext cx="633463" cy="735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4" name="Rectangle 43"/>
          <p:cNvSpPr/>
          <p:nvPr/>
        </p:nvSpPr>
        <p:spPr>
          <a:xfrm>
            <a:off x="5581168" y="5393401"/>
            <a:ext cx="633463" cy="73518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0" name="Freeform 99"/>
          <p:cNvSpPr/>
          <p:nvPr/>
        </p:nvSpPr>
        <p:spPr>
          <a:xfrm>
            <a:off x="2993293" y="5077567"/>
            <a:ext cx="1254369" cy="323084"/>
          </a:xfrm>
          <a:custGeom>
            <a:avLst/>
            <a:gdLst>
              <a:gd name="connsiteX0" fmla="*/ 983443 w 1254369"/>
              <a:gd name="connsiteY0" fmla="*/ 0 h 323084"/>
              <a:gd name="connsiteX1" fmla="*/ 986644 w 1254369"/>
              <a:gd name="connsiteY1" fmla="*/ 0 h 323084"/>
              <a:gd name="connsiteX2" fmla="*/ 1058224 w 1254369"/>
              <a:gd name="connsiteY2" fmla="*/ 0 h 323084"/>
              <a:gd name="connsiteX3" fmla="*/ 1063213 w 1254369"/>
              <a:gd name="connsiteY3" fmla="*/ 0 h 323084"/>
              <a:gd name="connsiteX4" fmla="*/ 1174598 w 1254369"/>
              <a:gd name="connsiteY4" fmla="*/ 0 h 323084"/>
              <a:gd name="connsiteX5" fmla="*/ 1226451 w 1254369"/>
              <a:gd name="connsiteY5" fmla="*/ 0 h 323084"/>
              <a:gd name="connsiteX6" fmla="*/ 1254368 w 1254369"/>
              <a:gd name="connsiteY6" fmla="*/ 0 h 323084"/>
              <a:gd name="connsiteX7" fmla="*/ 1254369 w 1254369"/>
              <a:gd name="connsiteY7" fmla="*/ 0 h 323084"/>
              <a:gd name="connsiteX8" fmla="*/ 632881 w 1254369"/>
              <a:gd name="connsiteY8" fmla="*/ 323084 h 323084"/>
              <a:gd name="connsiteX9" fmla="*/ 488294 w 1254369"/>
              <a:gd name="connsiteY9" fmla="*/ 323084 h 323084"/>
              <a:gd name="connsiteX10" fmla="*/ 436736 w 1254369"/>
              <a:gd name="connsiteY10" fmla="*/ 323084 h 323084"/>
              <a:gd name="connsiteX11" fmla="*/ 408524 w 1254369"/>
              <a:gd name="connsiteY11" fmla="*/ 323084 h 323084"/>
              <a:gd name="connsiteX12" fmla="*/ 297139 w 1254369"/>
              <a:gd name="connsiteY12" fmla="*/ 323084 h 323084"/>
              <a:gd name="connsiteX13" fmla="*/ 239807 w 1254369"/>
              <a:gd name="connsiteY13" fmla="*/ 323084 h 323084"/>
              <a:gd name="connsiteX14" fmla="*/ 217369 w 1254369"/>
              <a:gd name="connsiteY14" fmla="*/ 323084 h 323084"/>
              <a:gd name="connsiteX15" fmla="*/ 0 w 1254369"/>
              <a:gd name="connsiteY15" fmla="*/ 323084 h 323084"/>
              <a:gd name="connsiteX16" fmla="*/ 972326 w 1254369"/>
              <a:gd name="connsiteY16" fmla="*/ 4689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983443" y="0"/>
                </a:moveTo>
                <a:lnTo>
                  <a:pt x="986644" y="0"/>
                </a:lnTo>
                <a:lnTo>
                  <a:pt x="1058224" y="0"/>
                </a:lnTo>
                <a:lnTo>
                  <a:pt x="1063213" y="0"/>
                </a:lnTo>
                <a:lnTo>
                  <a:pt x="1174598" y="0"/>
                </a:lnTo>
                <a:lnTo>
                  <a:pt x="1226451" y="0"/>
                </a:lnTo>
                <a:lnTo>
                  <a:pt x="1254368" y="0"/>
                </a:lnTo>
                <a:lnTo>
                  <a:pt x="1254369" y="0"/>
                </a:lnTo>
                <a:lnTo>
                  <a:pt x="632881" y="323084"/>
                </a:lnTo>
                <a:lnTo>
                  <a:pt x="488294" y="323084"/>
                </a:lnTo>
                <a:lnTo>
                  <a:pt x="436736" y="323084"/>
                </a:lnTo>
                <a:lnTo>
                  <a:pt x="408524" y="323084"/>
                </a:lnTo>
                <a:lnTo>
                  <a:pt x="297139" y="323084"/>
                </a:lnTo>
                <a:lnTo>
                  <a:pt x="239807" y="323084"/>
                </a:lnTo>
                <a:lnTo>
                  <a:pt x="217369" y="323084"/>
                </a:lnTo>
                <a:lnTo>
                  <a:pt x="0" y="323084"/>
                </a:lnTo>
                <a:lnTo>
                  <a:pt x="972326" y="468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71" name="Freeform 70"/>
          <p:cNvSpPr/>
          <p:nvPr/>
        </p:nvSpPr>
        <p:spPr>
          <a:xfrm>
            <a:off x="3606801" y="5077567"/>
            <a:ext cx="885826" cy="323084"/>
          </a:xfrm>
          <a:custGeom>
            <a:avLst/>
            <a:gdLst>
              <a:gd name="connsiteX0" fmla="*/ 629306 w 885826"/>
              <a:gd name="connsiteY0" fmla="*/ 0 h 323084"/>
              <a:gd name="connsiteX1" fmla="*/ 629925 w 885826"/>
              <a:gd name="connsiteY1" fmla="*/ 0 h 323084"/>
              <a:gd name="connsiteX2" fmla="*/ 652708 w 885826"/>
              <a:gd name="connsiteY2" fmla="*/ 0 h 323084"/>
              <a:gd name="connsiteX3" fmla="*/ 668782 w 885826"/>
              <a:gd name="connsiteY3" fmla="*/ 0 h 323084"/>
              <a:gd name="connsiteX4" fmla="*/ 827277 w 885826"/>
              <a:gd name="connsiteY4" fmla="*/ 0 h 323084"/>
              <a:gd name="connsiteX5" fmla="*/ 859249 w 885826"/>
              <a:gd name="connsiteY5" fmla="*/ 0 h 323084"/>
              <a:gd name="connsiteX6" fmla="*/ 879231 w 885826"/>
              <a:gd name="connsiteY6" fmla="*/ 0 h 323084"/>
              <a:gd name="connsiteX7" fmla="*/ 885826 w 885826"/>
              <a:gd name="connsiteY7" fmla="*/ 0 h 323084"/>
              <a:gd name="connsiteX8" fmla="*/ 662921 w 885826"/>
              <a:gd name="connsiteY8" fmla="*/ 323084 h 323084"/>
              <a:gd name="connsiteX9" fmla="*/ 472220 w 885826"/>
              <a:gd name="connsiteY9" fmla="*/ 323084 h 323084"/>
              <a:gd name="connsiteX10" fmla="*/ 429803 w 885826"/>
              <a:gd name="connsiteY10" fmla="*/ 323084 h 323084"/>
              <a:gd name="connsiteX11" fmla="*/ 401174 w 885826"/>
              <a:gd name="connsiteY11" fmla="*/ 323084 h 323084"/>
              <a:gd name="connsiteX12" fmla="*/ 281753 w 885826"/>
              <a:gd name="connsiteY12" fmla="*/ 323084 h 323084"/>
              <a:gd name="connsiteX13" fmla="*/ 249925 w 885826"/>
              <a:gd name="connsiteY13" fmla="*/ 323084 h 323084"/>
              <a:gd name="connsiteX14" fmla="*/ 203822 w 885826"/>
              <a:gd name="connsiteY14" fmla="*/ 323084 h 323084"/>
              <a:gd name="connsiteX15" fmla="*/ 0 w 885826"/>
              <a:gd name="connsiteY15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85826" h="323084">
                <a:moveTo>
                  <a:pt x="629306" y="0"/>
                </a:moveTo>
                <a:lnTo>
                  <a:pt x="629925" y="0"/>
                </a:lnTo>
                <a:lnTo>
                  <a:pt x="652708" y="0"/>
                </a:lnTo>
                <a:lnTo>
                  <a:pt x="668782" y="0"/>
                </a:lnTo>
                <a:lnTo>
                  <a:pt x="827277" y="0"/>
                </a:lnTo>
                <a:lnTo>
                  <a:pt x="859249" y="0"/>
                </a:lnTo>
                <a:lnTo>
                  <a:pt x="879231" y="0"/>
                </a:lnTo>
                <a:lnTo>
                  <a:pt x="885826" y="0"/>
                </a:lnTo>
                <a:lnTo>
                  <a:pt x="662921" y="323084"/>
                </a:lnTo>
                <a:lnTo>
                  <a:pt x="472220" y="323084"/>
                </a:lnTo>
                <a:lnTo>
                  <a:pt x="429803" y="323084"/>
                </a:lnTo>
                <a:lnTo>
                  <a:pt x="401174" y="323084"/>
                </a:lnTo>
                <a:lnTo>
                  <a:pt x="281753" y="323084"/>
                </a:lnTo>
                <a:lnTo>
                  <a:pt x="249925" y="323084"/>
                </a:lnTo>
                <a:lnTo>
                  <a:pt x="203822" y="323084"/>
                </a:lnTo>
                <a:lnTo>
                  <a:pt x="0" y="32308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67" name="Freeform 66"/>
          <p:cNvSpPr/>
          <p:nvPr/>
        </p:nvSpPr>
        <p:spPr>
          <a:xfrm flipH="1">
            <a:off x="4971806" y="5077567"/>
            <a:ext cx="1254369" cy="323084"/>
          </a:xfrm>
          <a:custGeom>
            <a:avLst/>
            <a:gdLst>
              <a:gd name="connsiteX0" fmla="*/ 1254369 w 1254369"/>
              <a:gd name="connsiteY0" fmla="*/ 0 h 323084"/>
              <a:gd name="connsiteX1" fmla="*/ 1254368 w 1254369"/>
              <a:gd name="connsiteY1" fmla="*/ 0 h 323084"/>
              <a:gd name="connsiteX2" fmla="*/ 1226451 w 1254369"/>
              <a:gd name="connsiteY2" fmla="*/ 0 h 323084"/>
              <a:gd name="connsiteX3" fmla="*/ 1174598 w 1254369"/>
              <a:gd name="connsiteY3" fmla="*/ 0 h 323084"/>
              <a:gd name="connsiteX4" fmla="*/ 1063213 w 1254369"/>
              <a:gd name="connsiteY4" fmla="*/ 0 h 323084"/>
              <a:gd name="connsiteX5" fmla="*/ 1058224 w 1254369"/>
              <a:gd name="connsiteY5" fmla="*/ 0 h 323084"/>
              <a:gd name="connsiteX6" fmla="*/ 986644 w 1254369"/>
              <a:gd name="connsiteY6" fmla="*/ 0 h 323084"/>
              <a:gd name="connsiteX7" fmla="*/ 983443 w 1254369"/>
              <a:gd name="connsiteY7" fmla="*/ 0 h 323084"/>
              <a:gd name="connsiteX8" fmla="*/ 972326 w 1254369"/>
              <a:gd name="connsiteY8" fmla="*/ 4689 h 323084"/>
              <a:gd name="connsiteX9" fmla="*/ 0 w 1254369"/>
              <a:gd name="connsiteY9" fmla="*/ 323084 h 323084"/>
              <a:gd name="connsiteX10" fmla="*/ 217369 w 1254369"/>
              <a:gd name="connsiteY10" fmla="*/ 323084 h 323084"/>
              <a:gd name="connsiteX11" fmla="*/ 239807 w 1254369"/>
              <a:gd name="connsiteY11" fmla="*/ 323084 h 323084"/>
              <a:gd name="connsiteX12" fmla="*/ 297139 w 1254369"/>
              <a:gd name="connsiteY12" fmla="*/ 323084 h 323084"/>
              <a:gd name="connsiteX13" fmla="*/ 408524 w 1254369"/>
              <a:gd name="connsiteY13" fmla="*/ 323084 h 323084"/>
              <a:gd name="connsiteX14" fmla="*/ 436736 w 1254369"/>
              <a:gd name="connsiteY14" fmla="*/ 323084 h 323084"/>
              <a:gd name="connsiteX15" fmla="*/ 488294 w 1254369"/>
              <a:gd name="connsiteY15" fmla="*/ 323084 h 323084"/>
              <a:gd name="connsiteX16" fmla="*/ 632881 w 1254369"/>
              <a:gd name="connsiteY16" fmla="*/ 32308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4369" h="323084">
                <a:moveTo>
                  <a:pt x="1254369" y="0"/>
                </a:moveTo>
                <a:lnTo>
                  <a:pt x="1254368" y="0"/>
                </a:lnTo>
                <a:lnTo>
                  <a:pt x="1226451" y="0"/>
                </a:lnTo>
                <a:lnTo>
                  <a:pt x="1174598" y="0"/>
                </a:lnTo>
                <a:lnTo>
                  <a:pt x="1063213" y="0"/>
                </a:lnTo>
                <a:lnTo>
                  <a:pt x="1058224" y="0"/>
                </a:lnTo>
                <a:lnTo>
                  <a:pt x="986644" y="0"/>
                </a:lnTo>
                <a:lnTo>
                  <a:pt x="983443" y="0"/>
                </a:lnTo>
                <a:lnTo>
                  <a:pt x="972326" y="4689"/>
                </a:lnTo>
                <a:lnTo>
                  <a:pt x="0" y="323084"/>
                </a:lnTo>
                <a:lnTo>
                  <a:pt x="217369" y="323084"/>
                </a:lnTo>
                <a:lnTo>
                  <a:pt x="239807" y="323084"/>
                </a:lnTo>
                <a:lnTo>
                  <a:pt x="297139" y="323084"/>
                </a:lnTo>
                <a:lnTo>
                  <a:pt x="408524" y="323084"/>
                </a:lnTo>
                <a:lnTo>
                  <a:pt x="436736" y="323084"/>
                </a:lnTo>
                <a:lnTo>
                  <a:pt x="488294" y="323084"/>
                </a:lnTo>
                <a:lnTo>
                  <a:pt x="632881" y="32308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68" name="Freeform 67"/>
          <p:cNvSpPr/>
          <p:nvPr/>
        </p:nvSpPr>
        <p:spPr>
          <a:xfrm flipH="1">
            <a:off x="4732711" y="5077567"/>
            <a:ext cx="879231" cy="323084"/>
          </a:xfrm>
          <a:custGeom>
            <a:avLst/>
            <a:gdLst>
              <a:gd name="connsiteX0" fmla="*/ 879231 w 879231"/>
              <a:gd name="connsiteY0" fmla="*/ 0 h 323084"/>
              <a:gd name="connsiteX1" fmla="*/ 871415 w 879231"/>
              <a:gd name="connsiteY1" fmla="*/ 0 h 323084"/>
              <a:gd name="connsiteX2" fmla="*/ 859249 w 879231"/>
              <a:gd name="connsiteY2" fmla="*/ 0 h 323084"/>
              <a:gd name="connsiteX3" fmla="*/ 827276 w 879231"/>
              <a:gd name="connsiteY3" fmla="*/ 0 h 323084"/>
              <a:gd name="connsiteX4" fmla="*/ 668782 w 879231"/>
              <a:gd name="connsiteY4" fmla="*/ 0 h 323084"/>
              <a:gd name="connsiteX5" fmla="*/ 652708 w 879231"/>
              <a:gd name="connsiteY5" fmla="*/ 0 h 323084"/>
              <a:gd name="connsiteX6" fmla="*/ 629924 w 879231"/>
              <a:gd name="connsiteY6" fmla="*/ 0 h 323084"/>
              <a:gd name="connsiteX7" fmla="*/ 629306 w 879231"/>
              <a:gd name="connsiteY7" fmla="*/ 0 h 323084"/>
              <a:gd name="connsiteX8" fmla="*/ 0 w 879231"/>
              <a:gd name="connsiteY8" fmla="*/ 323084 h 323084"/>
              <a:gd name="connsiteX9" fmla="*/ 203821 w 879231"/>
              <a:gd name="connsiteY9" fmla="*/ 323084 h 323084"/>
              <a:gd name="connsiteX10" fmla="*/ 249925 w 879231"/>
              <a:gd name="connsiteY10" fmla="*/ 323084 h 323084"/>
              <a:gd name="connsiteX11" fmla="*/ 281753 w 879231"/>
              <a:gd name="connsiteY11" fmla="*/ 323084 h 323084"/>
              <a:gd name="connsiteX12" fmla="*/ 401173 w 879231"/>
              <a:gd name="connsiteY12" fmla="*/ 323084 h 323084"/>
              <a:gd name="connsiteX13" fmla="*/ 429803 w 879231"/>
              <a:gd name="connsiteY13" fmla="*/ 323084 h 323084"/>
              <a:gd name="connsiteX14" fmla="*/ 472220 w 879231"/>
              <a:gd name="connsiteY14" fmla="*/ 323084 h 323084"/>
              <a:gd name="connsiteX15" fmla="*/ 648510 w 879231"/>
              <a:gd name="connsiteY15" fmla="*/ 323084 h 323084"/>
              <a:gd name="connsiteX16" fmla="*/ 867128 w 879231"/>
              <a:gd name="connsiteY16" fmla="*/ 6214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9231" h="323084">
                <a:moveTo>
                  <a:pt x="879231" y="0"/>
                </a:moveTo>
                <a:lnTo>
                  <a:pt x="871415" y="0"/>
                </a:lnTo>
                <a:lnTo>
                  <a:pt x="859249" y="0"/>
                </a:lnTo>
                <a:lnTo>
                  <a:pt x="827276" y="0"/>
                </a:lnTo>
                <a:lnTo>
                  <a:pt x="668782" y="0"/>
                </a:lnTo>
                <a:lnTo>
                  <a:pt x="652708" y="0"/>
                </a:lnTo>
                <a:lnTo>
                  <a:pt x="629924" y="0"/>
                </a:lnTo>
                <a:lnTo>
                  <a:pt x="629306" y="0"/>
                </a:lnTo>
                <a:lnTo>
                  <a:pt x="0" y="323084"/>
                </a:lnTo>
                <a:lnTo>
                  <a:pt x="203821" y="323084"/>
                </a:lnTo>
                <a:lnTo>
                  <a:pt x="249925" y="323084"/>
                </a:lnTo>
                <a:lnTo>
                  <a:pt x="281753" y="323084"/>
                </a:lnTo>
                <a:lnTo>
                  <a:pt x="401173" y="323084"/>
                </a:lnTo>
                <a:lnTo>
                  <a:pt x="429803" y="323084"/>
                </a:lnTo>
                <a:lnTo>
                  <a:pt x="472220" y="323084"/>
                </a:lnTo>
                <a:lnTo>
                  <a:pt x="648510" y="323084"/>
                </a:lnTo>
                <a:lnTo>
                  <a:pt x="867128" y="621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69" name="Freeform 68"/>
          <p:cNvSpPr/>
          <p:nvPr/>
        </p:nvSpPr>
        <p:spPr>
          <a:xfrm>
            <a:off x="4242350" y="5077567"/>
            <a:ext cx="726522" cy="323084"/>
          </a:xfrm>
          <a:custGeom>
            <a:avLst/>
            <a:gdLst>
              <a:gd name="connsiteX0" fmla="*/ 225425 w 726522"/>
              <a:gd name="connsiteY0" fmla="*/ 0 h 323084"/>
              <a:gd name="connsiteX1" fmla="*/ 247330 w 726522"/>
              <a:gd name="connsiteY1" fmla="*/ 0 h 323084"/>
              <a:gd name="connsiteX2" fmla="*/ 304861 w 726522"/>
              <a:gd name="connsiteY2" fmla="*/ 0 h 323084"/>
              <a:gd name="connsiteX3" fmla="*/ 448435 w 726522"/>
              <a:gd name="connsiteY3" fmla="*/ 0 h 323084"/>
              <a:gd name="connsiteX4" fmla="*/ 501097 w 726522"/>
              <a:gd name="connsiteY4" fmla="*/ 0 h 323084"/>
              <a:gd name="connsiteX5" fmla="*/ 504592 w 726522"/>
              <a:gd name="connsiteY5" fmla="*/ 0 h 323084"/>
              <a:gd name="connsiteX6" fmla="*/ 726522 w 726522"/>
              <a:gd name="connsiteY6" fmla="*/ 323084 h 323084"/>
              <a:gd name="connsiteX7" fmla="*/ 548998 w 726522"/>
              <a:gd name="connsiteY7" fmla="*/ 323084 h 323084"/>
              <a:gd name="connsiteX8" fmla="*/ 447355 w 726522"/>
              <a:gd name="connsiteY8" fmla="*/ 323084 h 323084"/>
              <a:gd name="connsiteX9" fmla="*/ 253767 w 726522"/>
              <a:gd name="connsiteY9" fmla="*/ 323084 h 323084"/>
              <a:gd name="connsiteX10" fmla="*/ 204298 w 726522"/>
              <a:gd name="connsiteY10" fmla="*/ 323084 h 323084"/>
              <a:gd name="connsiteX11" fmla="*/ 0 w 726522"/>
              <a:gd name="connsiteY11" fmla="*/ 323084 h 323084"/>
              <a:gd name="connsiteX12" fmla="*/ 235785 w 726522"/>
              <a:gd name="connsiteY12" fmla="*/ 15082 h 32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6522" h="323084">
                <a:moveTo>
                  <a:pt x="225425" y="0"/>
                </a:moveTo>
                <a:lnTo>
                  <a:pt x="247330" y="0"/>
                </a:lnTo>
                <a:lnTo>
                  <a:pt x="304861" y="0"/>
                </a:lnTo>
                <a:lnTo>
                  <a:pt x="448435" y="0"/>
                </a:lnTo>
                <a:lnTo>
                  <a:pt x="501097" y="0"/>
                </a:lnTo>
                <a:lnTo>
                  <a:pt x="504592" y="0"/>
                </a:lnTo>
                <a:lnTo>
                  <a:pt x="726522" y="323084"/>
                </a:lnTo>
                <a:lnTo>
                  <a:pt x="548998" y="323084"/>
                </a:lnTo>
                <a:lnTo>
                  <a:pt x="447355" y="323084"/>
                </a:lnTo>
                <a:lnTo>
                  <a:pt x="253767" y="323084"/>
                </a:lnTo>
                <a:lnTo>
                  <a:pt x="204298" y="323084"/>
                </a:lnTo>
                <a:lnTo>
                  <a:pt x="0" y="323084"/>
                </a:lnTo>
                <a:lnTo>
                  <a:pt x="235785" y="150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75" name="Oval 74"/>
          <p:cNvSpPr/>
          <p:nvPr/>
        </p:nvSpPr>
        <p:spPr>
          <a:xfrm>
            <a:off x="3102225" y="2080459"/>
            <a:ext cx="635000" cy="635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3102225" y="3112333"/>
            <a:ext cx="635000" cy="635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>
              <a:solidFill>
                <a:srgbClr val="434343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3102225" y="4239459"/>
            <a:ext cx="635000" cy="63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>
              <a:solidFill>
                <a:srgbClr val="434343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39873" y="2699584"/>
            <a:ext cx="635000" cy="635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>
              <a:solidFill>
                <a:srgbClr val="434343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5539873" y="3852799"/>
            <a:ext cx="635000" cy="635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>
              <a:solidFill>
                <a:srgbClr val="434343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647" y="4379364"/>
            <a:ext cx="368154" cy="3103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31" y="3243839"/>
            <a:ext cx="383989" cy="37198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559" y="2233793"/>
            <a:ext cx="328333" cy="32833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074" y="4046474"/>
            <a:ext cx="430599" cy="24765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6258943" y="2907279"/>
            <a:ext cx="1970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線上購物好方便</a:t>
            </a:r>
            <a:endParaRPr lang="en-US" sz="1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258943" y="3978701"/>
            <a:ext cx="1970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客制規劃服務</a:t>
            </a:r>
            <a:endParaRPr lang="en-US" sz="1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72791" y="4379364"/>
            <a:ext cx="2204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6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定期訓練司機好保障</a:t>
            </a:r>
            <a:endParaRPr lang="en-US" sz="1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54904" y="3291415"/>
            <a:ext cx="2522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6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交通、住宿、保險通通有</a:t>
            </a:r>
            <a:endParaRPr lang="en-US" sz="1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054867" y="2203466"/>
            <a:ext cx="1970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6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輕鬆下定、快樂出遊</a:t>
            </a:r>
            <a:endParaRPr lang="en-US" sz="1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6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286" y="2814280"/>
            <a:ext cx="434171" cy="420254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5987007" y="4739681"/>
            <a:ext cx="281328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35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350" dirty="0">
                <a:solidFill>
                  <a:srgbClr val="00B05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輕鬆、方便、安全的旅遊體驗</a:t>
            </a:r>
            <a:endParaRPr lang="en-US" altLang="zh-TW" sz="1350" dirty="0">
              <a:solidFill>
                <a:srgbClr val="00B05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zh-TW" altLang="en-US" sz="135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943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00" grpId="0" animBg="1"/>
      <p:bldP spid="71" grpId="0" animBg="1"/>
      <p:bldP spid="67" grpId="0" animBg="1"/>
      <p:bldP spid="68" grpId="0" animBg="1"/>
      <p:bldP spid="69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7" grpId="0"/>
      <p:bldP spid="90" grpId="0"/>
      <p:bldP spid="93" grpId="0"/>
      <p:bldP spid="96" grpId="0"/>
      <p:bldP spid="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/>
          <p:cNvGrpSpPr/>
          <p:nvPr/>
        </p:nvGrpSpPr>
        <p:grpSpPr>
          <a:xfrm>
            <a:off x="1337208" y="3762316"/>
            <a:ext cx="2668657" cy="2267982"/>
            <a:chOff x="7275441" y="2041103"/>
            <a:chExt cx="3558209" cy="3027853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2800" y="2041103"/>
              <a:ext cx="2303819" cy="2016224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441" y="3801088"/>
              <a:ext cx="3558209" cy="1267868"/>
            </a:xfrm>
            <a:prstGeom prst="rect">
              <a:avLst/>
            </a:prstGeom>
          </p:spPr>
        </p:pic>
      </p:grpSp>
      <p:sp>
        <p:nvSpPr>
          <p:cNvPr id="5" name="Freeform 6"/>
          <p:cNvSpPr>
            <a:spLocks/>
          </p:cNvSpPr>
          <p:nvPr/>
        </p:nvSpPr>
        <p:spPr bwMode="auto">
          <a:xfrm>
            <a:off x="6646247" y="1031753"/>
            <a:ext cx="1829036" cy="1026384"/>
          </a:xfrm>
          <a:custGeom>
            <a:avLst/>
            <a:gdLst>
              <a:gd name="T0" fmla="*/ 340 w 423"/>
              <a:gd name="T1" fmla="*/ 339 h 419"/>
              <a:gd name="T2" fmla="*/ 423 w 423"/>
              <a:gd name="T3" fmla="*/ 182 h 419"/>
              <a:gd name="T4" fmla="*/ 210 w 423"/>
              <a:gd name="T5" fmla="*/ 10 h 419"/>
              <a:gd name="T6" fmla="*/ 0 w 423"/>
              <a:gd name="T7" fmla="*/ 197 h 419"/>
              <a:gd name="T8" fmla="*/ 210 w 423"/>
              <a:gd name="T9" fmla="*/ 384 h 419"/>
              <a:gd name="T10" fmla="*/ 262 w 423"/>
              <a:gd name="T11" fmla="*/ 377 h 419"/>
              <a:gd name="T12" fmla="*/ 382 w 423"/>
              <a:gd name="T13" fmla="*/ 419 h 419"/>
              <a:gd name="T14" fmla="*/ 340 w 423"/>
              <a:gd name="T15" fmla="*/ 33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3" h="419">
                <a:moveTo>
                  <a:pt x="340" y="339"/>
                </a:moveTo>
                <a:cubicBezTo>
                  <a:pt x="390" y="300"/>
                  <a:pt x="423" y="242"/>
                  <a:pt x="423" y="182"/>
                </a:cubicBezTo>
                <a:cubicBezTo>
                  <a:pt x="423" y="79"/>
                  <a:pt x="332" y="0"/>
                  <a:pt x="210" y="10"/>
                </a:cubicBezTo>
                <a:cubicBezTo>
                  <a:pt x="95" y="20"/>
                  <a:pt x="0" y="94"/>
                  <a:pt x="0" y="197"/>
                </a:cubicBezTo>
                <a:cubicBezTo>
                  <a:pt x="0" y="300"/>
                  <a:pt x="94" y="384"/>
                  <a:pt x="210" y="384"/>
                </a:cubicBezTo>
                <a:cubicBezTo>
                  <a:pt x="228" y="384"/>
                  <a:pt x="245" y="381"/>
                  <a:pt x="262" y="377"/>
                </a:cubicBezTo>
                <a:cubicBezTo>
                  <a:pt x="291" y="391"/>
                  <a:pt x="337" y="409"/>
                  <a:pt x="382" y="419"/>
                </a:cubicBezTo>
                <a:cubicBezTo>
                  <a:pt x="363" y="400"/>
                  <a:pt x="350" y="370"/>
                  <a:pt x="340" y="3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 rot="373509">
            <a:off x="106164" y="2977944"/>
            <a:ext cx="2192118" cy="1343024"/>
          </a:xfrm>
          <a:custGeom>
            <a:avLst/>
            <a:gdLst>
              <a:gd name="T0" fmla="*/ 203 w 405"/>
              <a:gd name="T1" fmla="*/ 0 h 461"/>
              <a:gd name="T2" fmla="*/ 0 w 405"/>
              <a:gd name="T3" fmla="*/ 189 h 461"/>
              <a:gd name="T4" fmla="*/ 118 w 405"/>
              <a:gd name="T5" fmla="*/ 361 h 461"/>
              <a:gd name="T6" fmla="*/ 108 w 405"/>
              <a:gd name="T7" fmla="*/ 461 h 461"/>
              <a:gd name="T8" fmla="*/ 197 w 405"/>
              <a:gd name="T9" fmla="*/ 378 h 461"/>
              <a:gd name="T10" fmla="*/ 203 w 405"/>
              <a:gd name="T11" fmla="*/ 378 h 461"/>
              <a:gd name="T12" fmla="*/ 405 w 405"/>
              <a:gd name="T13" fmla="*/ 189 h 461"/>
              <a:gd name="T14" fmla="*/ 203 w 405"/>
              <a:gd name="T15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5" h="461">
                <a:moveTo>
                  <a:pt x="203" y="0"/>
                </a:moveTo>
                <a:cubicBezTo>
                  <a:pt x="91" y="0"/>
                  <a:pt x="0" y="85"/>
                  <a:pt x="0" y="189"/>
                </a:cubicBezTo>
                <a:cubicBezTo>
                  <a:pt x="0" y="265"/>
                  <a:pt x="49" y="331"/>
                  <a:pt x="118" y="361"/>
                </a:cubicBezTo>
                <a:cubicBezTo>
                  <a:pt x="121" y="394"/>
                  <a:pt x="117" y="431"/>
                  <a:pt x="108" y="461"/>
                </a:cubicBezTo>
                <a:cubicBezTo>
                  <a:pt x="137" y="445"/>
                  <a:pt x="172" y="407"/>
                  <a:pt x="197" y="378"/>
                </a:cubicBezTo>
                <a:cubicBezTo>
                  <a:pt x="199" y="378"/>
                  <a:pt x="201" y="378"/>
                  <a:pt x="203" y="378"/>
                </a:cubicBezTo>
                <a:cubicBezTo>
                  <a:pt x="314" y="378"/>
                  <a:pt x="405" y="293"/>
                  <a:pt x="405" y="189"/>
                </a:cubicBezTo>
                <a:cubicBezTo>
                  <a:pt x="405" y="85"/>
                  <a:pt x="314" y="0"/>
                  <a:pt x="2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75000"/>
                </a:schemeClr>
              </a:gs>
              <a:gs pos="100000">
                <a:schemeClr val="accent6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323943" y="3097767"/>
            <a:ext cx="196317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提供教育訓練</a:t>
            </a:r>
            <a:r>
              <a:rPr lang="en-US" sz="1600" b="1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</a:t>
            </a:r>
          </a:p>
          <a:p>
            <a:r>
              <a:rPr lang="zh-TW" altLang="en-US" sz="1100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與計程車協會合作，位司機提供教育訓練的機會，與司機一同提升能力與服務</a:t>
            </a:r>
            <a:endParaRPr lang="en-US" sz="1100" dirty="0">
              <a:solidFill>
                <a:srgbClr val="FFFFFF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5430" y="1207132"/>
            <a:ext cx="148629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特色旅行社合作</a:t>
            </a:r>
            <a:r>
              <a:rPr lang="en-US" sz="1600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</a:t>
            </a:r>
          </a:p>
          <a:p>
            <a:r>
              <a:rPr lang="zh-TW" altLang="en-US" sz="1100" dirty="0">
                <a:solidFill>
                  <a:srgbClr val="FFFFFF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與特色旅行社合作，提供最特別的旅遊行程。</a:t>
            </a:r>
            <a:endParaRPr lang="en-US" sz="1100" dirty="0">
              <a:solidFill>
                <a:srgbClr val="FFFFFF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254027" y="4188186"/>
            <a:ext cx="663766" cy="1317625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8223942" y="1927460"/>
            <a:ext cx="663766" cy="1317625"/>
            <a:chOff x="1506" y="3505"/>
            <a:chExt cx="871" cy="1729"/>
          </a:xfrm>
          <a:solidFill>
            <a:schemeClr val="tx2"/>
          </a:solidFill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3" y="4108729"/>
            <a:ext cx="2173420" cy="1123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49" y="4188186"/>
            <a:ext cx="2019637" cy="1038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3" name="文字方塊 52"/>
          <p:cNvSpPr txBox="1"/>
          <p:nvPr/>
        </p:nvSpPr>
        <p:spPr>
          <a:xfrm>
            <a:off x="4430621" y="5361966"/>
            <a:ext cx="20605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司機教育訓練工作坊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855430" y="5361966"/>
            <a:ext cx="18257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觀光司機培訓課程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" y="1272498"/>
            <a:ext cx="2134524" cy="52574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/>
          <a:stretch/>
        </p:blipFill>
        <p:spPr>
          <a:xfrm>
            <a:off x="2572996" y="1326310"/>
            <a:ext cx="3890339" cy="1758614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30977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/>
      <p:bldP spid="21" grpId="0"/>
      <p:bldP spid="53" grpId="0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6480193" y="1149689"/>
            <a:ext cx="2012990" cy="1396701"/>
          </a:xfrm>
          <a:custGeom>
            <a:avLst/>
            <a:gdLst>
              <a:gd name="T0" fmla="*/ 340 w 423"/>
              <a:gd name="T1" fmla="*/ 339 h 419"/>
              <a:gd name="T2" fmla="*/ 423 w 423"/>
              <a:gd name="T3" fmla="*/ 182 h 419"/>
              <a:gd name="T4" fmla="*/ 210 w 423"/>
              <a:gd name="T5" fmla="*/ 10 h 419"/>
              <a:gd name="T6" fmla="*/ 0 w 423"/>
              <a:gd name="T7" fmla="*/ 197 h 419"/>
              <a:gd name="T8" fmla="*/ 210 w 423"/>
              <a:gd name="T9" fmla="*/ 384 h 419"/>
              <a:gd name="T10" fmla="*/ 262 w 423"/>
              <a:gd name="T11" fmla="*/ 377 h 419"/>
              <a:gd name="T12" fmla="*/ 382 w 423"/>
              <a:gd name="T13" fmla="*/ 419 h 419"/>
              <a:gd name="T14" fmla="*/ 340 w 423"/>
              <a:gd name="T15" fmla="*/ 33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3" h="419">
                <a:moveTo>
                  <a:pt x="340" y="339"/>
                </a:moveTo>
                <a:cubicBezTo>
                  <a:pt x="390" y="300"/>
                  <a:pt x="423" y="242"/>
                  <a:pt x="423" y="182"/>
                </a:cubicBezTo>
                <a:cubicBezTo>
                  <a:pt x="423" y="79"/>
                  <a:pt x="332" y="0"/>
                  <a:pt x="210" y="10"/>
                </a:cubicBezTo>
                <a:cubicBezTo>
                  <a:pt x="95" y="20"/>
                  <a:pt x="0" y="94"/>
                  <a:pt x="0" y="197"/>
                </a:cubicBezTo>
                <a:cubicBezTo>
                  <a:pt x="0" y="300"/>
                  <a:pt x="94" y="384"/>
                  <a:pt x="210" y="384"/>
                </a:cubicBezTo>
                <a:cubicBezTo>
                  <a:pt x="228" y="384"/>
                  <a:pt x="245" y="381"/>
                  <a:pt x="262" y="377"/>
                </a:cubicBezTo>
                <a:cubicBezTo>
                  <a:pt x="291" y="391"/>
                  <a:pt x="337" y="409"/>
                  <a:pt x="382" y="419"/>
                </a:cubicBezTo>
                <a:cubicBezTo>
                  <a:pt x="363" y="400"/>
                  <a:pt x="350" y="370"/>
                  <a:pt x="340" y="3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6624672" y="1460212"/>
            <a:ext cx="157769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solidFill>
                  <a:srgbClr val="FFFFFF"/>
                </a:solidFill>
              </a:rPr>
              <a:t>達人司機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  <a:p>
            <a:r>
              <a:rPr lang="zh-TW" altLang="en-US" sz="1100" dirty="0">
                <a:solidFill>
                  <a:srgbClr val="FFFFFF"/>
                </a:solidFill>
              </a:rPr>
              <a:t>與在地的達人司機合作，一同規劃有趣的旅程。</a:t>
            </a: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8238230" y="2389695"/>
            <a:ext cx="663766" cy="1317625"/>
            <a:chOff x="1506" y="3505"/>
            <a:chExt cx="871" cy="1729"/>
          </a:xfrm>
          <a:solidFill>
            <a:schemeClr val="tx2"/>
          </a:solidFill>
        </p:grpSpPr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6" name="直線接點 5"/>
          <p:cNvCxnSpPr/>
          <p:nvPr/>
        </p:nvCxnSpPr>
        <p:spPr>
          <a:xfrm>
            <a:off x="4630082" y="4793757"/>
            <a:ext cx="4179977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H="1">
            <a:off x="4564326" y="1232370"/>
            <a:ext cx="45219" cy="460863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15359" b="12260"/>
          <a:stretch/>
        </p:blipFill>
        <p:spPr>
          <a:xfrm>
            <a:off x="4765672" y="3782898"/>
            <a:ext cx="804725" cy="815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019" y="4899791"/>
            <a:ext cx="899691" cy="9046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177" y="3812523"/>
            <a:ext cx="870307" cy="869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629" y="3773521"/>
            <a:ext cx="845210" cy="801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71" y="3824198"/>
            <a:ext cx="866592" cy="7741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 r="9103"/>
          <a:stretch/>
        </p:blipFill>
        <p:spPr>
          <a:xfrm>
            <a:off x="5700337" y="4918348"/>
            <a:ext cx="960113" cy="886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8" y="1232371"/>
            <a:ext cx="1704113" cy="2013212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7" y="3488686"/>
            <a:ext cx="1705523" cy="1969139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06" y="1232370"/>
            <a:ext cx="1723755" cy="2013212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06" y="3526642"/>
            <a:ext cx="1739443" cy="2002621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5" t="5203" r="24002" b="6125"/>
          <a:stretch/>
        </p:blipFill>
        <p:spPr>
          <a:xfrm>
            <a:off x="6797554" y="4945700"/>
            <a:ext cx="860546" cy="8587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9" name="圖片 5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t="2618" r="24609" b="8518"/>
          <a:stretch/>
        </p:blipFill>
        <p:spPr>
          <a:xfrm>
            <a:off x="7835697" y="4918347"/>
            <a:ext cx="859776" cy="8633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80" y="2443266"/>
            <a:ext cx="1076984" cy="10582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63" y="2553138"/>
            <a:ext cx="853400" cy="853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27" y="2714208"/>
            <a:ext cx="627209" cy="62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8843" y="196185"/>
            <a:ext cx="7886700" cy="994172"/>
          </a:xfrm>
        </p:spPr>
        <p:txBody>
          <a:bodyPr/>
          <a:lstStyle/>
          <a:p>
            <a:r>
              <a:rPr lang="zh-TW" altLang="en-US" dirty="0" smtClean="0">
                <a:latin typeface="黑體-繁" pitchFamily="2" charset="0"/>
                <a:ea typeface="黑體-繁" pitchFamily="2" charset="0"/>
              </a:rPr>
              <a:t>全台路線分布</a:t>
            </a:r>
            <a:endParaRPr lang="zh-TW" altLang="en-US" dirty="0">
              <a:latin typeface="黑體-繁" pitchFamily="2" charset="0"/>
              <a:ea typeface="黑體-繁" pitchFamily="2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86" y="1345572"/>
            <a:ext cx="3148478" cy="4509757"/>
          </a:xfrm>
        </p:spPr>
      </p:pic>
      <p:cxnSp>
        <p:nvCxnSpPr>
          <p:cNvPr id="6" name="直線接點 5"/>
          <p:cNvCxnSpPr/>
          <p:nvPr/>
        </p:nvCxnSpPr>
        <p:spPr>
          <a:xfrm>
            <a:off x="6337016" y="1705050"/>
            <a:ext cx="1278974" cy="9578"/>
          </a:xfrm>
          <a:prstGeom prst="line">
            <a:avLst/>
          </a:prstGeom>
          <a:ln w="12700">
            <a:solidFill>
              <a:schemeClr val="tx1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30290" y="1836594"/>
            <a:ext cx="906304" cy="0"/>
          </a:xfrm>
          <a:prstGeom prst="line">
            <a:avLst/>
          </a:prstGeom>
          <a:ln w="12700">
            <a:solidFill>
              <a:schemeClr val="tx1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7035404" y="1573530"/>
            <a:ext cx="0" cy="263064"/>
          </a:xfrm>
          <a:prstGeom prst="line">
            <a:avLst/>
          </a:prstGeom>
          <a:ln w="12700">
            <a:solidFill>
              <a:schemeClr val="tx1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6337015" y="2244090"/>
            <a:ext cx="627665" cy="10800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202681" y="3075738"/>
            <a:ext cx="1068812" cy="349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5847348" y="3324107"/>
            <a:ext cx="1117333" cy="9327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H="1">
            <a:off x="3832860" y="4882872"/>
            <a:ext cx="1546860" cy="2187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3836670" y="4664154"/>
            <a:ext cx="1255395" cy="4374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H="1" flipV="1">
            <a:off x="3893820" y="3758089"/>
            <a:ext cx="1011086" cy="5434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 flipV="1">
            <a:off x="3893820" y="3758090"/>
            <a:ext cx="1165860" cy="653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3893820" y="3544871"/>
            <a:ext cx="1067517" cy="2132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 flipV="1">
            <a:off x="4399363" y="2790825"/>
            <a:ext cx="1111610" cy="4787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H="1" flipV="1">
            <a:off x="4399363" y="2800587"/>
            <a:ext cx="660317" cy="3883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 flipV="1">
            <a:off x="4399363" y="2790453"/>
            <a:ext cx="866059" cy="562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 flipV="1">
            <a:off x="4583429" y="2157852"/>
            <a:ext cx="755816" cy="2907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>
            <a:off x="4572000" y="2101972"/>
            <a:ext cx="1040130" cy="486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572000" y="1836595"/>
            <a:ext cx="1219971" cy="3136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6130290" y="1573530"/>
            <a:ext cx="9051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7269710" y="3223493"/>
            <a:ext cx="556260" cy="56115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17</a:t>
            </a:r>
            <a:endParaRPr lang="zh-TW" altLang="en-US" sz="1350" dirty="0"/>
          </a:p>
        </p:txBody>
      </p:sp>
      <p:sp>
        <p:nvSpPr>
          <p:cNvPr id="79" name="橢圓 78"/>
          <p:cNvSpPr/>
          <p:nvPr/>
        </p:nvSpPr>
        <p:spPr>
          <a:xfrm>
            <a:off x="4039001" y="1801031"/>
            <a:ext cx="556260" cy="56115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3</a:t>
            </a:r>
            <a:endParaRPr lang="zh-TW" altLang="en-US" sz="1350" dirty="0"/>
          </a:p>
        </p:txBody>
      </p:sp>
      <p:sp>
        <p:nvSpPr>
          <p:cNvPr id="80" name="橢圓 79"/>
          <p:cNvSpPr/>
          <p:nvPr/>
        </p:nvSpPr>
        <p:spPr>
          <a:xfrm>
            <a:off x="3834063" y="2520011"/>
            <a:ext cx="556260" cy="5611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13</a:t>
            </a:r>
            <a:endParaRPr lang="zh-TW" altLang="en-US" sz="1350" dirty="0"/>
          </a:p>
        </p:txBody>
      </p:sp>
      <p:sp>
        <p:nvSpPr>
          <p:cNvPr id="81" name="橢圓 80"/>
          <p:cNvSpPr/>
          <p:nvPr/>
        </p:nvSpPr>
        <p:spPr>
          <a:xfrm>
            <a:off x="3420440" y="3482724"/>
            <a:ext cx="556260" cy="561152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6</a:t>
            </a:r>
            <a:endParaRPr lang="zh-TW" altLang="en-US" sz="1350" dirty="0"/>
          </a:p>
        </p:txBody>
      </p:sp>
      <p:sp>
        <p:nvSpPr>
          <p:cNvPr id="82" name="橢圓 81"/>
          <p:cNvSpPr/>
          <p:nvPr/>
        </p:nvSpPr>
        <p:spPr>
          <a:xfrm>
            <a:off x="3376092" y="4840287"/>
            <a:ext cx="556260" cy="5611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12</a:t>
            </a:r>
            <a:endParaRPr lang="zh-TW" altLang="en-US" sz="135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405151" y="2989064"/>
            <a:ext cx="2489078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黑體-繁" pitchFamily="2" charset="0"/>
                <a:ea typeface="黑體-繁" pitchFamily="2" charset="0"/>
              </a:rPr>
              <a:t>全</a:t>
            </a:r>
            <a:r>
              <a:rPr lang="zh-TW" altLang="en-US" dirty="0" smtClean="0">
                <a:latin typeface="黑體-繁" pitchFamily="2" charset="0"/>
                <a:ea typeface="黑體-繁" pitchFamily="2" charset="0"/>
              </a:rPr>
              <a:t>台超過</a:t>
            </a:r>
            <a:r>
              <a:rPr lang="en-US" altLang="zh-TW" dirty="0" smtClean="0">
                <a:latin typeface="黑體-繁" pitchFamily="2" charset="0"/>
                <a:ea typeface="黑體-繁" pitchFamily="2" charset="0"/>
              </a:rPr>
              <a:t>64</a:t>
            </a:r>
            <a:r>
              <a:rPr lang="zh-TW" altLang="en-US" dirty="0">
                <a:latin typeface="黑體-繁" pitchFamily="2" charset="0"/>
                <a:ea typeface="黑體-繁" pitchFamily="2" charset="0"/>
              </a:rPr>
              <a:t>條路線</a:t>
            </a:r>
            <a:endParaRPr lang="en-US" altLang="zh-TW" dirty="0">
              <a:latin typeface="黑體-繁" pitchFamily="2" charset="0"/>
              <a:ea typeface="黑體-繁" pitchFamily="2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黑體-繁" pitchFamily="2" charset="0"/>
                <a:ea typeface="黑體-繁" pitchFamily="2" charset="0"/>
              </a:rPr>
              <a:t>共</a:t>
            </a:r>
            <a:r>
              <a:rPr lang="en-US" altLang="zh-TW" dirty="0">
                <a:latin typeface="黑體-繁" pitchFamily="2" charset="0"/>
                <a:ea typeface="黑體-繁" pitchFamily="2" charset="0"/>
              </a:rPr>
              <a:t>100</a:t>
            </a:r>
            <a:r>
              <a:rPr lang="zh-TW" altLang="en-US" dirty="0">
                <a:latin typeface="黑體-繁" pitchFamily="2" charset="0"/>
                <a:ea typeface="黑體-繁" pitchFamily="2" charset="0"/>
              </a:rPr>
              <a:t>位的優質司機</a:t>
            </a:r>
            <a:endParaRPr lang="en-US" altLang="zh-TW" dirty="0">
              <a:latin typeface="黑體-繁" pitchFamily="2" charset="0"/>
              <a:ea typeface="黑體-繁" pitchFamily="2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黑體-繁" pitchFamily="2" charset="0"/>
                <a:ea typeface="黑體-繁" pitchFamily="2" charset="0"/>
              </a:rPr>
              <a:t>帶你</a:t>
            </a:r>
            <a:endParaRPr lang="en-US" altLang="zh-TW" dirty="0">
              <a:latin typeface="黑體-繁" pitchFamily="2" charset="0"/>
              <a:ea typeface="黑體-繁" pitchFamily="2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黑體-繁" pitchFamily="2" charset="0"/>
                <a:ea typeface="黑體-繁" pitchFamily="2" charset="0"/>
              </a:rPr>
              <a:t>從都市到鄉村</a:t>
            </a:r>
            <a:endParaRPr lang="en-US" altLang="zh-TW" dirty="0">
              <a:latin typeface="黑體-繁" pitchFamily="2" charset="0"/>
              <a:ea typeface="黑體-繁" pitchFamily="2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黑體-繁" pitchFamily="2" charset="0"/>
                <a:ea typeface="黑體-繁" pitchFamily="2" charset="0"/>
              </a:rPr>
              <a:t>從山林到海邊</a:t>
            </a:r>
            <a:endParaRPr lang="en-US" altLang="zh-TW" dirty="0">
              <a:latin typeface="黑體-繁" pitchFamily="2" charset="0"/>
              <a:ea typeface="黑體-繁" pitchFamily="2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黑體-繁" pitchFamily="2" charset="0"/>
                <a:ea typeface="黑體-繁" pitchFamily="2" charset="0"/>
              </a:rPr>
              <a:t>全台走透透</a:t>
            </a:r>
            <a:endParaRPr lang="en-US" altLang="zh-TW" dirty="0">
              <a:latin typeface="黑體-繁" pitchFamily="2" charset="0"/>
              <a:ea typeface="黑體-繁" pitchFamily="2" charset="0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zh-TW" altLang="en-US" sz="1350" dirty="0"/>
          </a:p>
        </p:txBody>
      </p:sp>
      <p:sp>
        <p:nvSpPr>
          <p:cNvPr id="20" name="橢圓 19"/>
          <p:cNvSpPr/>
          <p:nvPr/>
        </p:nvSpPr>
        <p:spPr>
          <a:xfrm>
            <a:off x="7438862" y="1419316"/>
            <a:ext cx="556260" cy="5611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dirty="0"/>
              <a:t>13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07781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黑體-繁" pitchFamily="2" charset="0"/>
                <a:ea typeface="黑體-繁" pitchFamily="2" charset="0"/>
              </a:rPr>
              <a:t>特色行程</a:t>
            </a:r>
            <a:endParaRPr lang="zh-TW" altLang="en-US" b="1" dirty="0">
              <a:latin typeface="黑體-繁" pitchFamily="2" charset="0"/>
              <a:ea typeface="黑體-繁" pitchFamily="2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83" r="2109" b="1940"/>
          <a:stretch/>
        </p:blipFill>
        <p:spPr>
          <a:xfrm>
            <a:off x="549167" y="2125266"/>
            <a:ext cx="1609299" cy="18374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1431" r="2842" b="2484"/>
          <a:stretch/>
        </p:blipFill>
        <p:spPr>
          <a:xfrm>
            <a:off x="2658534" y="2125266"/>
            <a:ext cx="1585642" cy="183748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3160" r="1803" b="2101"/>
          <a:stretch/>
        </p:blipFill>
        <p:spPr>
          <a:xfrm>
            <a:off x="4744243" y="2125266"/>
            <a:ext cx="1579247" cy="18374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2877" r="1693" b="2323"/>
          <a:stretch/>
        </p:blipFill>
        <p:spPr>
          <a:xfrm>
            <a:off x="6952995" y="2125266"/>
            <a:ext cx="1562356" cy="1837489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H="1">
            <a:off x="1191126" y="3962754"/>
            <a:ext cx="1" cy="503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498108" y="4466724"/>
            <a:ext cx="1857230" cy="11044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chemeClr val="tx2"/>
                </a:solidFill>
                <a:latin typeface="黑體-繁" pitchFamily="2" charset="0"/>
                <a:ea typeface="黑體-繁" pitchFamily="2" charset="0"/>
              </a:rPr>
              <a:t>絕美楓林</a:t>
            </a:r>
            <a:endParaRPr lang="en-US" altLang="zh-TW" sz="1350" b="1" dirty="0">
              <a:solidFill>
                <a:schemeClr val="tx2"/>
              </a:solidFill>
              <a:latin typeface="黑體-繁" pitchFamily="2" charset="0"/>
              <a:ea typeface="黑體-繁" pitchFamily="2" charset="0"/>
            </a:endParaRPr>
          </a:p>
          <a:p>
            <a:pPr algn="ctr"/>
            <a:r>
              <a:rPr lang="zh-TW" altLang="en-US" sz="1350" b="1" dirty="0">
                <a:solidFill>
                  <a:schemeClr val="tx2"/>
                </a:solidFill>
                <a:latin typeface="黑體-繁" pitchFamily="2" charset="0"/>
                <a:ea typeface="黑體-繁" pitchFamily="2" charset="0"/>
              </a:rPr>
              <a:t>東部賞楓、日出勝地</a:t>
            </a:r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3215758" y="3962754"/>
            <a:ext cx="1" cy="503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2522740" y="4466724"/>
            <a:ext cx="1857230" cy="11044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chemeClr val="tx2"/>
                </a:solidFill>
                <a:latin typeface="黑體-繁" pitchFamily="2" charset="0"/>
                <a:ea typeface="黑體-繁" pitchFamily="2" charset="0"/>
              </a:rPr>
              <a:t>從都市到山林</a:t>
            </a:r>
            <a:endParaRPr lang="en-US" altLang="zh-TW" sz="1350" b="1" dirty="0">
              <a:solidFill>
                <a:schemeClr val="tx2"/>
              </a:solidFill>
              <a:latin typeface="黑體-繁" pitchFamily="2" charset="0"/>
              <a:ea typeface="黑體-繁" pitchFamily="2" charset="0"/>
            </a:endParaRPr>
          </a:p>
          <a:p>
            <a:pPr algn="ctr"/>
            <a:r>
              <a:rPr lang="zh-TW" altLang="en-US" sz="1350" b="1" dirty="0">
                <a:solidFill>
                  <a:schemeClr val="tx2"/>
                </a:solidFill>
                <a:latin typeface="黑體-繁" pitchFamily="2" charset="0"/>
                <a:ea typeface="黑體-繁" pitchFamily="2" charset="0"/>
              </a:rPr>
              <a:t>的最佳旅遊路線</a:t>
            </a:r>
          </a:p>
        </p:txBody>
      </p:sp>
      <p:cxnSp>
        <p:nvCxnSpPr>
          <p:cNvPr id="23" name="直線接點 22"/>
          <p:cNvCxnSpPr/>
          <p:nvPr/>
        </p:nvCxnSpPr>
        <p:spPr>
          <a:xfrm flipH="1">
            <a:off x="5261445" y="3962754"/>
            <a:ext cx="1" cy="503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4568427" y="4466724"/>
            <a:ext cx="1857230" cy="11044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chemeClr val="tx2"/>
                </a:solidFill>
                <a:latin typeface="黑體-繁" pitchFamily="2" charset="0"/>
                <a:ea typeface="黑體-繁" pitchFamily="2" charset="0"/>
              </a:rPr>
              <a:t>特色的黃金楓林</a:t>
            </a:r>
            <a:endParaRPr lang="en-US" altLang="zh-TW" sz="1350" b="1" dirty="0">
              <a:solidFill>
                <a:schemeClr val="tx2"/>
              </a:solidFill>
              <a:latin typeface="黑體-繁" pitchFamily="2" charset="0"/>
              <a:ea typeface="黑體-繁" pitchFamily="2" charset="0"/>
            </a:endParaRPr>
          </a:p>
          <a:p>
            <a:pPr algn="ctr"/>
            <a:r>
              <a:rPr lang="zh-TW" altLang="en-US" sz="1350" b="1" dirty="0">
                <a:solidFill>
                  <a:schemeClr val="tx2"/>
                </a:solidFill>
                <a:latin typeface="黑體-繁" pitchFamily="2" charset="0"/>
                <a:ea typeface="黑體-繁" pitchFamily="2" charset="0"/>
              </a:rPr>
              <a:t>絢麗的飄楓美景</a:t>
            </a:r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7358376" y="3962754"/>
            <a:ext cx="1" cy="5039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6665357" y="4466724"/>
            <a:ext cx="1857230" cy="1104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chemeClr val="tx2"/>
                </a:solidFill>
                <a:latin typeface="黑體-繁" pitchFamily="2" charset="0"/>
                <a:ea typeface="黑體-繁" pitchFamily="2" charset="0"/>
              </a:rPr>
              <a:t>經典不敗</a:t>
            </a:r>
            <a:endParaRPr lang="en-US" altLang="zh-TW" sz="1350" b="1" dirty="0">
              <a:solidFill>
                <a:schemeClr val="tx2"/>
              </a:solidFill>
              <a:latin typeface="黑體-繁" pitchFamily="2" charset="0"/>
              <a:ea typeface="黑體-繁" pitchFamily="2" charset="0"/>
            </a:endParaRPr>
          </a:p>
          <a:p>
            <a:pPr algn="ctr"/>
            <a:r>
              <a:rPr lang="zh-TW" altLang="en-US" sz="1350" b="1" dirty="0">
                <a:solidFill>
                  <a:schemeClr val="tx2"/>
                </a:solidFill>
                <a:latin typeface="黑體-繁" pitchFamily="2" charset="0"/>
                <a:ea typeface="黑體-繁" pitchFamily="2" charset="0"/>
              </a:rPr>
              <a:t>全台最熱門</a:t>
            </a:r>
            <a:endParaRPr lang="en-US" altLang="zh-TW" sz="1350" b="1" dirty="0">
              <a:solidFill>
                <a:schemeClr val="tx2"/>
              </a:solidFill>
              <a:latin typeface="黑體-繁" pitchFamily="2" charset="0"/>
              <a:ea typeface="黑體-繁" pitchFamily="2" charset="0"/>
            </a:endParaRPr>
          </a:p>
          <a:p>
            <a:pPr algn="ctr"/>
            <a:r>
              <a:rPr lang="zh-TW" altLang="en-US" sz="1350" b="1" dirty="0">
                <a:solidFill>
                  <a:schemeClr val="tx2"/>
                </a:solidFill>
                <a:latin typeface="黑體-繁" pitchFamily="2" charset="0"/>
                <a:ea typeface="黑體-繁" pitchFamily="2" charset="0"/>
              </a:rPr>
              <a:t>峽谷勝地</a:t>
            </a:r>
          </a:p>
        </p:txBody>
      </p:sp>
    </p:spTree>
    <p:extLst>
      <p:ext uri="{BB962C8B-B14F-4D97-AF65-F5344CB8AC3E}">
        <p14:creationId xmlns:p14="http://schemas.microsoft.com/office/powerpoint/2010/main" val="8412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4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247" y="188640"/>
            <a:ext cx="9144000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TW" sz="4000" b="1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Taxi</a:t>
            </a:r>
            <a:r>
              <a:rPr kumimoji="1" lang="zh-TW" altLang="en-US" sz="4000" b="1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痛點：牌照／組織／市場／服務失靈</a:t>
            </a:r>
            <a:endParaRPr kumimoji="1" lang="zh-TW" altLang="en-US" sz="4000" b="1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400" y="1124744"/>
            <a:ext cx="9036496" cy="5517232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latin typeface="Times New Roman"/>
                <a:ea typeface="微軟正黑體"/>
                <a:cs typeface="Times New Roman"/>
              </a:rPr>
              <a:t>車牌管制與組織失靈，</a:t>
            </a:r>
            <a:r>
              <a:rPr kumimoji="1" lang="zh-TW" altLang="en-US" dirty="0">
                <a:latin typeface="Times New Roman"/>
                <a:ea typeface="微軟正黑體"/>
                <a:cs typeface="Times New Roman"/>
              </a:rPr>
              <a:t>讓</a:t>
            </a:r>
            <a:r>
              <a:rPr kumimoji="1" lang="zh-TW" altLang="en-US" dirty="0" smtClean="0">
                <a:latin typeface="Times New Roman"/>
                <a:ea typeface="微軟正黑體"/>
                <a:cs typeface="Times New Roman"/>
              </a:rPr>
              <a:t>市場呈現過度飽和與空車率過高；再加上</a:t>
            </a:r>
            <a:r>
              <a:rPr kumimoji="1" lang="en-US" altLang="zh-TW" dirty="0" err="1" smtClean="0">
                <a:latin typeface="Times New Roman"/>
                <a:ea typeface="微軟正黑體"/>
                <a:cs typeface="Times New Roman"/>
              </a:rPr>
              <a:t>Uber</a:t>
            </a:r>
            <a:r>
              <a:rPr kumimoji="1" lang="zh-TW" altLang="en-US" dirty="0" smtClean="0">
                <a:latin typeface="Times New Roman"/>
                <a:ea typeface="微軟正黑體"/>
                <a:cs typeface="Times New Roman"/>
              </a:rPr>
              <a:t>導入</a:t>
            </a:r>
            <a:r>
              <a:rPr kumimoji="1" lang="en-US" altLang="zh-TW" dirty="0" smtClean="0">
                <a:latin typeface="Times New Roman"/>
                <a:ea typeface="微軟正黑體"/>
                <a:cs typeface="Times New Roman"/>
              </a:rPr>
              <a:t>P2P</a:t>
            </a:r>
            <a:r>
              <a:rPr kumimoji="1" lang="zh-TW" altLang="en-US" dirty="0" smtClean="0">
                <a:latin typeface="Times New Roman"/>
                <a:ea typeface="微軟正黑體"/>
                <a:cs typeface="Times New Roman"/>
              </a:rPr>
              <a:t>科技與私家車的去中介化商業模式，造成消費者擁抱，但計程車產業既有利害關係人強烈反彈。</a:t>
            </a:r>
            <a:endParaRPr kumimoji="1" lang="en-US" altLang="zh-TW" dirty="0" smtClean="0">
              <a:latin typeface="Times New Roman"/>
              <a:ea typeface="微軟正黑體"/>
              <a:cs typeface="Times New Roman"/>
            </a:endParaRPr>
          </a:p>
          <a:p>
            <a:r>
              <a:rPr kumimoji="1" lang="zh-TW" altLang="en-US" dirty="0" smtClean="0">
                <a:latin typeface="Times New Roman"/>
                <a:ea typeface="微軟正黑體"/>
                <a:cs typeface="Times New Roman"/>
              </a:rPr>
              <a:t>建議從三個角度進行政策設計：</a:t>
            </a:r>
            <a:endParaRPr kumimoji="1" lang="en-US" altLang="zh-TW" dirty="0" smtClean="0">
              <a:latin typeface="Times New Roman"/>
              <a:ea typeface="微軟正黑體"/>
              <a:cs typeface="Times New Roman"/>
            </a:endParaRPr>
          </a:p>
          <a:p>
            <a:pPr lvl="1"/>
            <a:r>
              <a:rPr kumimoji="1" lang="zh-TW" altLang="en-US" sz="20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費率</a:t>
            </a:r>
            <a:r>
              <a:rPr kumimoji="1" lang="zh-TW" altLang="en-US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：</a:t>
            </a:r>
            <a:r>
              <a:rPr kumimoji="1" lang="zh-TW" altLang="en-US" sz="2000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將計程車計費表進行聯網，</a:t>
            </a:r>
            <a:r>
              <a:rPr kumimoji="1" lang="zh-TW" altLang="en-US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實施費率分級、彈性計費；</a:t>
            </a:r>
            <a:endParaRPr kumimoji="1" lang="en-US" altLang="zh-TW" sz="2000" b="1" dirty="0" smtClean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  <a:p>
            <a:pPr lvl="1"/>
            <a:r>
              <a:rPr kumimoji="1" lang="zh-TW" altLang="en-US" sz="20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車輛</a:t>
            </a:r>
            <a:r>
              <a:rPr kumimoji="1" lang="zh-TW" altLang="en-US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：開放車型、顏色等規範，回歸市場機制；要求</a:t>
            </a:r>
            <a:r>
              <a:rPr kumimoji="1" lang="en-US" altLang="zh-TW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P2P</a:t>
            </a:r>
            <a:r>
              <a:rPr kumimoji="1" lang="zh-TW" altLang="en-US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公司，在一定條件下開放軌跡繞行，納入政府監理；</a:t>
            </a:r>
            <a:endParaRPr kumimoji="1" lang="en-US" altLang="zh-TW" sz="2000" dirty="0" smtClean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  <a:p>
            <a:pPr lvl="1"/>
            <a:r>
              <a:rPr kumimoji="1" lang="zh-TW" altLang="en-US" sz="20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駕駛人</a:t>
            </a:r>
            <a:r>
              <a:rPr kumimoji="1" lang="zh-TW" altLang="en-US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：政府建置公版的</a:t>
            </a:r>
            <a:r>
              <a:rPr kumimoji="1" lang="zh-TW" altLang="en-US" sz="2000" b="1" u="sng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「司機評價回報系統」</a:t>
            </a:r>
            <a:r>
              <a:rPr kumimoji="1" lang="zh-TW" altLang="en-US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，將所有政府監理資料匯入，供民眾評價司機，司機建立退場機制。落實</a:t>
            </a:r>
            <a:r>
              <a:rPr kumimoji="1" lang="zh-TW" altLang="en-US" sz="2000" b="1" u="sng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「駕駛人認證登錄制度」</a:t>
            </a:r>
            <a:r>
              <a:rPr kumimoji="1" lang="zh-TW" altLang="en-US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，協助服務轉型。並要求</a:t>
            </a:r>
            <a:r>
              <a:rPr kumimoji="1" lang="en-US" altLang="zh-TW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P2P</a:t>
            </a:r>
            <a:r>
              <a:rPr kumimoji="1" lang="zh-TW" altLang="en-US" sz="2000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公司駕駛人亦必需具備一定資格，並登錄控管，定期考核。</a:t>
            </a:r>
            <a:endParaRPr kumimoji="1" lang="en-US" altLang="zh-TW" sz="2000" dirty="0" smtClean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3891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資料庫圖表 6"/>
          <p:cNvGraphicFramePr/>
          <p:nvPr>
            <p:extLst/>
          </p:nvPr>
        </p:nvGraphicFramePr>
        <p:xfrm>
          <a:off x="1001500" y="16582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公私協力．產學創新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511834" y="42038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行政院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62557" y="2766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交通局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464334" y="45731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交通部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16834" y="49425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經濟部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19687" y="31125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社會局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23975" y="34818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其他局處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797651" y="14832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latin typeface="Heiti TC Light" charset="-120"/>
                <a:ea typeface="Heiti TC Light" charset="-120"/>
                <a:cs typeface="Heiti TC Light" charset="-120"/>
              </a:rPr>
              <a:t>學術及研究單位</a:t>
            </a:r>
            <a:endParaRPr lang="zh-TW" altLang="en-US" b="1" dirty="0">
              <a:solidFill>
                <a:srgbClr val="00206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45151" y="18325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運輸業者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92651" y="21817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工公會組織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40151" y="25310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非營利組織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987651" y="28803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司機及消費大眾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369334" y="53118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其他部會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07187" y="422227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政策</a:t>
            </a:r>
            <a:endParaRPr lang="zh-TW" altLang="en-US" sz="4000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88846" y="481843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法規</a:t>
            </a:r>
            <a:endParaRPr lang="zh-TW" altLang="en-US" sz="4000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28769" y="123616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企圖心</a:t>
            </a:r>
            <a:endParaRPr lang="zh-TW" altLang="en-US" sz="4000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251875" y="192309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技術</a:t>
            </a:r>
            <a:endParaRPr lang="zh-TW" altLang="en-US" sz="4000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047458" y="54436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施政</a:t>
            </a:r>
            <a:r>
              <a:rPr lang="zh-TW" altLang="en-US" sz="4000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藍圖</a:t>
            </a:r>
            <a:endParaRPr lang="zh-TW" altLang="en-US" sz="4000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578997" y="261540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人才</a:t>
            </a:r>
            <a:endParaRPr lang="zh-TW" altLang="en-US" sz="4000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66645" y="24382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觀光局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5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0" y="476672"/>
            <a:ext cx="9147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 smtClean="0">
                <a:latin typeface="微軟正黑體"/>
                <a:ea typeface="微軟正黑體"/>
                <a:cs typeface="微軟正黑體"/>
              </a:rPr>
              <a:t>翻轉小黃</a:t>
            </a:r>
            <a:r>
              <a:rPr kumimoji="1" lang="en-US" altLang="zh-TW" sz="5400" dirty="0" smtClean="0">
                <a:latin typeface="微軟正黑體"/>
                <a:ea typeface="微軟正黑體"/>
                <a:cs typeface="微軟正黑體"/>
              </a:rPr>
              <a:t>‧</a:t>
            </a:r>
            <a:r>
              <a:rPr kumimoji="1" lang="zh-TW" altLang="en-US" sz="5400" dirty="0" smtClean="0">
                <a:latin typeface="微軟正黑體"/>
                <a:ea typeface="微軟正黑體"/>
                <a:cs typeface="微軟正黑體"/>
              </a:rPr>
              <a:t> 共善社會</a:t>
            </a:r>
            <a:endParaRPr kumimoji="1" lang="zh-TW" altLang="en-US" sz="54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10" y="1733931"/>
            <a:ext cx="91681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6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876256" y="5546281"/>
            <a:ext cx="2133600" cy="365125"/>
          </a:xfrm>
        </p:spPr>
        <p:txBody>
          <a:bodyPr/>
          <a:lstStyle/>
          <a:p>
            <a:fld id="{07A58468-861D-4C32-BFB4-D5E9E5C0A813}" type="slidenum">
              <a:rPr lang="zh-TW" altLang="en-US" smtClean="0">
                <a:latin typeface="Heiti TC Light" charset="-120"/>
                <a:ea typeface="Heiti TC Light" charset="-120"/>
                <a:cs typeface="Heiti TC Light" charset="-120"/>
              </a:rPr>
              <a:t>32</a:t>
            </a:fld>
            <a:endParaRPr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" name="文字方塊 4"/>
          <p:cNvSpPr txBox="1">
            <a:spLocks noChangeArrowheads="1"/>
          </p:cNvSpPr>
          <p:nvPr/>
        </p:nvSpPr>
        <p:spPr bwMode="auto">
          <a:xfrm>
            <a:off x="2231232" y="3774667"/>
            <a:ext cx="69127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r>
              <a:rPr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侯勝宗 </a:t>
            </a:r>
            <a:endParaRPr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Tel: </a:t>
            </a:r>
            <a:r>
              <a:rPr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0917027861</a:t>
            </a:r>
          </a:p>
          <a:p>
            <a:r>
              <a:rPr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Add: </a:t>
            </a:r>
            <a:r>
              <a:rPr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逢甲大學人言大樓</a:t>
            </a:r>
            <a:r>
              <a:rPr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8</a:t>
            </a:r>
            <a:r>
              <a:rPr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樓，公共事務與社會創新研究所</a:t>
            </a:r>
            <a:endParaRPr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Email</a:t>
            </a:r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: </a:t>
            </a:r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  <a:hlinkClick r:id="rId3"/>
              </a:rPr>
              <a:t>samuel.hou@gmail.com</a:t>
            </a:r>
            <a:endParaRPr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FB</a:t>
            </a:r>
            <a:r>
              <a:rPr lang="zh-TW" sz="2000" dirty="0">
                <a:latin typeface="Heiti TC Light" charset="-120"/>
                <a:ea typeface="Heiti TC Light" charset="-120"/>
                <a:cs typeface="Heiti TC Light" charset="-120"/>
              </a:rPr>
              <a:t>:</a:t>
            </a:r>
            <a:r>
              <a:rPr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  <a:hlinkClick r:id="rId4"/>
              </a:rPr>
              <a:t>https://www.facebook.com/hou.shengtsung</a:t>
            </a:r>
            <a:endParaRPr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Blog: </a:t>
            </a:r>
            <a:r>
              <a:rPr lang="en-US" altLang="zh-TW" sz="2000" dirty="0">
                <a:latin typeface="Heiti TC Light" charset="-120"/>
                <a:ea typeface="Heiti TC Light" charset="-120"/>
                <a:cs typeface="Heiti TC Light" charset="-120"/>
                <a:hlinkClick r:id="rId5"/>
              </a:rPr>
              <a:t>http://</a:t>
            </a:r>
            <a:r>
              <a:rPr lang="en-US" altLang="zh-TW" sz="2000" dirty="0" smtClean="0">
                <a:latin typeface="Heiti TC Light" charset="-120"/>
                <a:ea typeface="Heiti TC Light" charset="-120"/>
                <a:cs typeface="Heiti TC Light" charset="-120"/>
                <a:hlinkClick r:id="rId5"/>
              </a:rPr>
              <a:t>graceofhumble.blogspot.tw/</a:t>
            </a:r>
            <a:endParaRPr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6" name="圖片 5" descr="個人網站 QR Cod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" y="3632351"/>
            <a:ext cx="2223623" cy="222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 descr="new taiwan taxi inn logo-out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9" t="17170" r="7512" b="54991"/>
          <a:stretch/>
        </p:blipFill>
        <p:spPr>
          <a:xfrm>
            <a:off x="290159" y="548680"/>
            <a:ext cx="4987864" cy="144015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9" y="908720"/>
            <a:ext cx="3443951" cy="848263"/>
          </a:xfrm>
          <a:prstGeom prst="rect">
            <a:avLst/>
          </a:prstGeom>
        </p:spPr>
      </p:pic>
      <p:sp>
        <p:nvSpPr>
          <p:cNvPr id="8" name="文字版面配置區 2"/>
          <p:cNvSpPr txBox="1">
            <a:spLocks/>
          </p:cNvSpPr>
          <p:nvPr/>
        </p:nvSpPr>
        <p:spPr bwMode="auto">
          <a:xfrm>
            <a:off x="235925" y="2348880"/>
            <a:ext cx="72802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0" hangingPunct="0">
              <a:spcBef>
                <a:spcPct val="20000"/>
              </a:spcBef>
              <a:buFont typeface="Arial" charset="0"/>
              <a:buNone/>
            </a:pPr>
            <a:r>
              <a:rPr lang="en-US" altLang="zh-TW" sz="4400" i="1">
                <a:latin typeface="Heiti TC Light" charset="-120"/>
                <a:ea typeface="Heiti TC Light" charset="-120"/>
                <a:cs typeface="Heiti TC Light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28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kumimoji="1" lang="zh-TW" altLang="en-US" b="1" dirty="0" smtClean="0"/>
              <a:t>附件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、台灣計程車學院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、專利與技術研發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、司機認證服務平台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0219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79394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zh-TW" altLang="en-US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附件一：臺灣計程車學院協會</a:t>
            </a:r>
            <a:endParaRPr lang="zh-TW" altLang="en-US" sz="4800" dirty="0">
              <a:solidFill>
                <a:schemeClr val="hlink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755650" y="3171850"/>
            <a:ext cx="7634288" cy="0"/>
          </a:xfrm>
          <a:prstGeom prst="line">
            <a:avLst/>
          </a:prstGeom>
          <a:noFill/>
          <a:ln w="38100" cmpd="sng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 descr="ttaa 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30" y="3429000"/>
            <a:ext cx="1988840" cy="19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79512" y="2276872"/>
            <a:ext cx="1021258" cy="3452365"/>
            <a:chOff x="179512" y="2276872"/>
            <a:chExt cx="1021258" cy="3452365"/>
          </a:xfrm>
        </p:grpSpPr>
        <p:sp>
          <p:nvSpPr>
            <p:cNvPr id="6" name="矩形 5"/>
            <p:cNvSpPr/>
            <p:nvPr/>
          </p:nvSpPr>
          <p:spPr>
            <a:xfrm>
              <a:off x="179512" y="2276872"/>
              <a:ext cx="576064" cy="345236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台灣全體計程車司機</a:t>
              </a:r>
              <a:endPara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827584" y="4143230"/>
              <a:ext cx="37318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7954583" y="3047795"/>
            <a:ext cx="936104" cy="27830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共善社會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幸福城市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483768" y="4289077"/>
            <a:ext cx="5396699" cy="1003270"/>
            <a:chOff x="2483768" y="4289077"/>
            <a:chExt cx="5396699" cy="1003270"/>
          </a:xfrm>
        </p:grpSpPr>
        <p:cxnSp>
          <p:nvCxnSpPr>
            <p:cNvPr id="15" name="直線單箭頭接點 14"/>
            <p:cNvCxnSpPr/>
            <p:nvPr/>
          </p:nvCxnSpPr>
          <p:spPr>
            <a:xfrm>
              <a:off x="2504843" y="4904242"/>
              <a:ext cx="3398580" cy="2166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5832865" y="4435979"/>
              <a:ext cx="1440160" cy="85636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自營</a:t>
              </a:r>
            </a:p>
            <a:p>
              <a:pPr algn="ctr"/>
              <a:r>
                <a:rPr lang="en-US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司機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0" name="直線單箭頭接點 13"/>
            <p:cNvCxnSpPr/>
            <p:nvPr/>
          </p:nvCxnSpPr>
          <p:spPr>
            <a:xfrm>
              <a:off x="2483768" y="4289077"/>
              <a:ext cx="4154" cy="61124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14"/>
            <p:cNvCxnSpPr/>
            <p:nvPr/>
          </p:nvCxnSpPr>
          <p:spPr>
            <a:xfrm>
              <a:off x="7376411" y="4900320"/>
              <a:ext cx="50405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2195736" y="4289077"/>
            <a:ext cx="5684731" cy="1300163"/>
            <a:chOff x="2195736" y="4289077"/>
            <a:chExt cx="5684731" cy="1300163"/>
          </a:xfrm>
        </p:grpSpPr>
        <p:cxnSp>
          <p:nvCxnSpPr>
            <p:cNvPr id="54" name="直線單箭頭接點 13"/>
            <p:cNvCxnSpPr/>
            <p:nvPr/>
          </p:nvCxnSpPr>
          <p:spPr>
            <a:xfrm>
              <a:off x="2195736" y="4289077"/>
              <a:ext cx="0" cy="130016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14"/>
            <p:cNvCxnSpPr/>
            <p:nvPr/>
          </p:nvCxnSpPr>
          <p:spPr>
            <a:xfrm>
              <a:off x="2195736" y="5589240"/>
              <a:ext cx="5684731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字方塊 58"/>
          <p:cNvSpPr txBox="1"/>
          <p:nvPr/>
        </p:nvSpPr>
        <p:spPr>
          <a:xfrm>
            <a:off x="288251" y="413505"/>
            <a:ext cx="8495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 smtClean="0">
                <a:solidFill>
                  <a:srgbClr val="000000"/>
                </a:solidFill>
                <a:latin typeface="Times New Roman"/>
                <a:ea typeface="微軟正黑體"/>
                <a:cs typeface="Times New Roman"/>
              </a:rPr>
              <a:t>臺灣計程車</a:t>
            </a:r>
            <a:r>
              <a:rPr lang="zh-TW" altLang="en-US" sz="4800" b="1" dirty="0" smtClean="0">
                <a:solidFill>
                  <a:srgbClr val="000000"/>
                </a:solidFill>
                <a:latin typeface="Times New Roman"/>
                <a:ea typeface="微軟正黑體"/>
                <a:cs typeface="Times New Roman"/>
              </a:rPr>
              <a:t>學院協會</a:t>
            </a:r>
            <a:endParaRPr kumimoji="1" lang="zh-TW" altLang="en-US" sz="4800" b="1" baseline="30000" dirty="0">
              <a:solidFill>
                <a:srgbClr val="000000"/>
              </a:solidFill>
              <a:latin typeface="Times New Roman"/>
              <a:ea typeface="微軟正黑體"/>
              <a:cs typeface="Times New Roman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987824" y="3496989"/>
            <a:ext cx="4892643" cy="1713720"/>
            <a:chOff x="2987824" y="3496989"/>
            <a:chExt cx="4892643" cy="1713720"/>
          </a:xfrm>
        </p:grpSpPr>
        <p:cxnSp>
          <p:nvCxnSpPr>
            <p:cNvPr id="12" name="直線單箭頭接點 11"/>
            <p:cNvCxnSpPr/>
            <p:nvPr/>
          </p:nvCxnSpPr>
          <p:spPr>
            <a:xfrm>
              <a:off x="2987824" y="4145061"/>
              <a:ext cx="432048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/>
            <p:nvPr/>
          </p:nvCxnSpPr>
          <p:spPr>
            <a:xfrm>
              <a:off x="4427984" y="3929037"/>
              <a:ext cx="35996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4805664" y="3525330"/>
              <a:ext cx="1080120" cy="77911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車隊車行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00192" y="3496989"/>
              <a:ext cx="1008112" cy="781608"/>
            </a:xfrm>
            <a:prstGeom prst="rect">
              <a:avLst/>
            </a:prstGeom>
            <a:solidFill>
              <a:srgbClr val="FF6600"/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2400" b="1" dirty="0" smtClean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加盟</a:t>
              </a:r>
              <a:endParaRPr lang="en-US" altLang="zh-TW" sz="24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司機</a:t>
              </a:r>
              <a:endParaRPr lang="zh-TW" altLang="en-US" sz="2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2" name="直線單箭頭接點 14"/>
            <p:cNvCxnSpPr/>
            <p:nvPr/>
          </p:nvCxnSpPr>
          <p:spPr>
            <a:xfrm>
              <a:off x="7376411" y="3935256"/>
              <a:ext cx="50405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14"/>
            <p:cNvCxnSpPr/>
            <p:nvPr/>
          </p:nvCxnSpPr>
          <p:spPr>
            <a:xfrm>
              <a:off x="5902356" y="3929037"/>
              <a:ext cx="36004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/>
            <p:cNvSpPr txBox="1"/>
            <p:nvPr/>
          </p:nvSpPr>
          <p:spPr>
            <a:xfrm>
              <a:off x="3409419" y="3568997"/>
              <a:ext cx="923330" cy="1641712"/>
            </a:xfrm>
            <a:prstGeom prst="rect">
              <a:avLst/>
            </a:prstGeom>
            <a:solidFill>
              <a:srgbClr val="FFFF00"/>
            </a:solidFill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en-US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專業志工</a:t>
              </a:r>
            </a:p>
            <a:p>
              <a:pPr algn="ctr"/>
              <a:r>
                <a:rPr lang="en-US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司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機講師</a:t>
              </a:r>
              <a:endParaRPr kumimoji="1" lang="zh-TW" altLang="en-US" sz="2400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403648" y="1988840"/>
            <a:ext cx="2016224" cy="1656184"/>
            <a:chOff x="1403648" y="1988840"/>
            <a:chExt cx="2016224" cy="1656184"/>
          </a:xfrm>
        </p:grpSpPr>
        <p:sp>
          <p:nvSpPr>
            <p:cNvPr id="61" name="矩形 60"/>
            <p:cNvSpPr/>
            <p:nvPr/>
          </p:nvSpPr>
          <p:spPr>
            <a:xfrm>
              <a:off x="1403648" y="1988840"/>
              <a:ext cx="2016224" cy="1201940"/>
            </a:xfrm>
            <a:prstGeom prst="rect">
              <a:avLst/>
            </a:prstGeom>
            <a:solidFill>
              <a:srgbClr val="80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學院宗旨：</a:t>
              </a:r>
            </a:p>
            <a:p>
              <a:pPr marL="342900" indent="-342900" algn="ctr">
                <a:buFont typeface="Arial"/>
                <a:buChar char="•"/>
              </a:pPr>
              <a:r>
                <a:rPr lang="en-US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專業教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育</a:t>
              </a:r>
              <a:endPara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algn="ctr">
                <a:buFont typeface="Arial"/>
                <a:buChar char="•"/>
              </a:pPr>
              <a:r>
                <a:rPr lang="en-US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公益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2" name="直線單箭頭接點 13"/>
            <p:cNvCxnSpPr/>
            <p:nvPr/>
          </p:nvCxnSpPr>
          <p:spPr>
            <a:xfrm>
              <a:off x="2267744" y="3212976"/>
              <a:ext cx="0" cy="43204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10397067" y="68503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28" name="圖片 27" descr="new taiwan taxi inn logo-ou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9" t="17170" r="7512" b="54991"/>
          <a:stretch/>
        </p:blipFill>
        <p:spPr>
          <a:xfrm>
            <a:off x="1187624" y="3861048"/>
            <a:ext cx="1944216" cy="5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8468-861D-4C32-BFB4-D5E9E5C0A813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5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kumimoji="1" lang="zh-TW" altLang="en-US" dirty="0" smtClean="0">
                <a:latin typeface="Times New Roman"/>
                <a:ea typeface="Apple LiGothic Medium"/>
                <a:cs typeface="Times New Roman"/>
              </a:rPr>
              <a:t>成立宗旨</a:t>
            </a:r>
            <a:endParaRPr kumimoji="1" lang="zh-TW" altLang="en-US" dirty="0">
              <a:latin typeface="Times New Roman"/>
              <a:ea typeface="Apple LiGothic Medium"/>
              <a:cs typeface="Times New Roman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394" y="1124744"/>
            <a:ext cx="8892480" cy="452596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zh-TW" altLang="en-US" dirty="0" smtClean="0">
                <a:latin typeface="Times New Roman"/>
                <a:ea typeface="Apple LiGothic Medium"/>
                <a:cs typeface="Times New Roman"/>
              </a:rPr>
              <a:t>以計</a:t>
            </a:r>
            <a:r>
              <a:rPr lang="zh-TW" altLang="en-US" dirty="0">
                <a:latin typeface="Times New Roman"/>
                <a:ea typeface="Apple LiGothic Medium"/>
                <a:cs typeface="Times New Roman"/>
              </a:rPr>
              <a:t>程車為行動載具，</a:t>
            </a:r>
            <a:r>
              <a:rPr lang="zh-TW" altLang="en-US" u="sng" dirty="0">
                <a:latin typeface="Times New Roman"/>
                <a:ea typeface="Apple LiGothic Medium"/>
                <a:cs typeface="Times New Roman"/>
              </a:rPr>
              <a:t>提供</a:t>
            </a:r>
            <a:r>
              <a:rPr lang="zh-TW" altLang="en-US" u="sng" dirty="0" smtClean="0">
                <a:latin typeface="Times New Roman"/>
                <a:ea typeface="Apple LiGothic Medium"/>
                <a:cs typeface="Times New Roman"/>
              </a:rPr>
              <a:t>多元服務與社會關懷</a:t>
            </a:r>
            <a:r>
              <a:rPr lang="zh-TW" altLang="en-US" dirty="0" smtClean="0">
                <a:latin typeface="Times New Roman"/>
                <a:ea typeface="Apple LiGothic Medium"/>
                <a:cs typeface="Times New Roman"/>
              </a:rPr>
              <a:t> </a:t>
            </a:r>
            <a:r>
              <a:rPr lang="en-US" altLang="zh-TW" dirty="0" smtClean="0">
                <a:latin typeface="Times New Roman"/>
                <a:ea typeface="Apple LiGothic Medium"/>
                <a:cs typeface="Times New Roman"/>
              </a:rPr>
              <a:t>(Mobility as a Service, SAAS)</a:t>
            </a:r>
            <a:r>
              <a:rPr lang="en-US" altLang="en-US" dirty="0" smtClean="0">
                <a:latin typeface="Times New Roman"/>
                <a:ea typeface="Apple LiGothic Medium"/>
                <a:cs typeface="Times New Roman"/>
              </a:rPr>
              <a:t>；</a:t>
            </a:r>
            <a:endParaRPr lang="en-US" altLang="zh-TW" dirty="0" smtClean="0">
              <a:latin typeface="Times New Roman"/>
              <a:ea typeface="Apple LiGothic Medium"/>
              <a:cs typeface="Times New Roman"/>
            </a:endParaRPr>
          </a:p>
          <a:p>
            <a:pPr>
              <a:spcAft>
                <a:spcPts val="2400"/>
              </a:spcAft>
            </a:pPr>
            <a:r>
              <a:rPr lang="zh-TW" altLang="en-US" dirty="0" smtClean="0">
                <a:latin typeface="Times New Roman"/>
                <a:ea typeface="Apple LiGothic Medium"/>
                <a:cs typeface="Times New Roman"/>
              </a:rPr>
              <a:t>透過學術成果並結合業界力量，共同關懷計程車司機社群</a:t>
            </a:r>
            <a:r>
              <a:rPr lang="en-US" altLang="en-US" dirty="0" smtClean="0">
                <a:latin typeface="Times New Roman"/>
                <a:ea typeface="Apple LiGothic Medium"/>
                <a:cs typeface="Times New Roman"/>
              </a:rPr>
              <a:t>，並</a:t>
            </a:r>
            <a:r>
              <a:rPr lang="zh-TW" altLang="en-US" u="sng" dirty="0" smtClean="0">
                <a:latin typeface="Times New Roman"/>
                <a:ea typeface="Apple LiGothic Medium"/>
                <a:cs typeface="Times New Roman"/>
              </a:rPr>
              <a:t>提供計程車司機一個專業訓練以及工作交流之服務平台</a:t>
            </a:r>
            <a:r>
              <a:rPr lang="zh-TW" altLang="en-US" dirty="0" smtClean="0">
                <a:latin typeface="Times New Roman"/>
                <a:ea typeface="Apple LiGothic Medium"/>
                <a:cs typeface="Times New Roman"/>
              </a:rPr>
              <a:t>；</a:t>
            </a:r>
            <a:endParaRPr lang="en-US" altLang="zh-TW" dirty="0">
              <a:latin typeface="Times New Roman"/>
              <a:ea typeface="Apple LiGothic Medium"/>
              <a:cs typeface="Times New Roman"/>
            </a:endParaRPr>
          </a:p>
          <a:p>
            <a:pPr>
              <a:spcAft>
                <a:spcPts val="2400"/>
              </a:spcAft>
            </a:pPr>
            <a:r>
              <a:rPr lang="en-US" altLang="en-US" dirty="0" smtClean="0">
                <a:latin typeface="Times New Roman"/>
                <a:ea typeface="Apple LiGothic Medium"/>
                <a:cs typeface="Times New Roman"/>
              </a:rPr>
              <a:t>藉由</a:t>
            </a:r>
            <a:r>
              <a:rPr lang="zh-TW" altLang="en-US" dirty="0" smtClean="0">
                <a:latin typeface="Times New Roman"/>
                <a:ea typeface="Apple LiGothic Medium"/>
                <a:cs typeface="Times New Roman"/>
              </a:rPr>
              <a:t>陪伴司機，</a:t>
            </a:r>
            <a:r>
              <a:rPr lang="zh-TW" altLang="en-US" u="sng" dirty="0" smtClean="0">
                <a:latin typeface="Times New Roman"/>
                <a:ea typeface="Apple LiGothic Medium"/>
                <a:cs typeface="Times New Roman"/>
              </a:rPr>
              <a:t>轉化社會對計程車之職業形象與身份認同</a:t>
            </a:r>
            <a:r>
              <a:rPr lang="zh-TW" altLang="en-US" dirty="0" smtClean="0">
                <a:latin typeface="Times New Roman"/>
                <a:ea typeface="Apple LiGothic Medium"/>
                <a:cs typeface="Times New Roman"/>
              </a:rPr>
              <a:t>；對外成為台灣接待國際旅人之門面，對內促進社會的和諧與</a:t>
            </a:r>
            <a:r>
              <a:rPr lang="en-US" altLang="en-US" dirty="0" smtClean="0">
                <a:latin typeface="Times New Roman"/>
                <a:ea typeface="Apple LiGothic Medium"/>
                <a:cs typeface="Times New Roman"/>
              </a:rPr>
              <a:t>共</a:t>
            </a:r>
            <a:r>
              <a:rPr lang="zh-TW" altLang="en-US" dirty="0" smtClean="0">
                <a:latin typeface="Times New Roman"/>
                <a:ea typeface="Apple LiGothic Medium"/>
                <a:cs typeface="Times New Roman"/>
              </a:rPr>
              <a:t>善。</a:t>
            </a:r>
            <a:endParaRPr lang="zh-TW" altLang="en-US" dirty="0">
              <a:latin typeface="Times New Roman"/>
              <a:ea typeface="Apple LiGothic Medium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65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Apple LiGothic Medium"/>
                <a:ea typeface="Apple LiGothic Medium"/>
                <a:cs typeface="Apple LiGothic Medium"/>
              </a:rPr>
              <a:t>協會使命</a:t>
            </a:r>
            <a:endParaRPr kumimoji="1" lang="zh-TW" altLang="en-US" dirty="0"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764704"/>
            <a:ext cx="8229600" cy="54726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6000" dirty="0" smtClean="0">
                <a:solidFill>
                  <a:srgbClr val="800000"/>
                </a:solidFill>
                <a:latin typeface="Apple LiGothic Medium"/>
                <a:ea typeface="Apple LiGothic Medium"/>
                <a:cs typeface="Apple LiGothic Medium"/>
              </a:rPr>
              <a:t>陪伴</a:t>
            </a:r>
            <a:r>
              <a:rPr kumimoji="1" lang="en-US" altLang="zh-TW" sz="6000" dirty="0" smtClean="0">
                <a:solidFill>
                  <a:srgbClr val="800000"/>
                </a:solidFill>
                <a:latin typeface="Apple LiGothic Medium"/>
                <a:ea typeface="Apple LiGothic Medium"/>
                <a:cs typeface="Apple LiGothic Medium"/>
              </a:rPr>
              <a:t> (accompaniment)</a:t>
            </a:r>
          </a:p>
          <a:p>
            <a:pPr>
              <a:lnSpc>
                <a:spcPct val="200000"/>
              </a:lnSpc>
            </a:pPr>
            <a:r>
              <a:rPr kumimoji="1" lang="zh-TW" altLang="en-US" sz="6000" dirty="0" smtClean="0">
                <a:solidFill>
                  <a:srgbClr val="008000"/>
                </a:solidFill>
                <a:latin typeface="Apple LiGothic Medium"/>
                <a:ea typeface="Apple LiGothic Medium"/>
                <a:cs typeface="Apple LiGothic Medium"/>
              </a:rPr>
              <a:t>轉化</a:t>
            </a:r>
            <a:r>
              <a:rPr kumimoji="1" lang="en-US" altLang="zh-TW" sz="6000" dirty="0" smtClean="0">
                <a:solidFill>
                  <a:srgbClr val="008000"/>
                </a:solidFill>
                <a:latin typeface="Apple LiGothic Medium"/>
                <a:ea typeface="Apple LiGothic Medium"/>
                <a:cs typeface="Apple LiGothic Medium"/>
              </a:rPr>
              <a:t> (transformation)</a:t>
            </a:r>
          </a:p>
          <a:p>
            <a:pPr>
              <a:lnSpc>
                <a:spcPct val="200000"/>
              </a:lnSpc>
            </a:pPr>
            <a:r>
              <a:rPr kumimoji="1" lang="zh-TW" altLang="en-US" sz="6000" dirty="0" smtClean="0">
                <a:solidFill>
                  <a:srgbClr val="000090"/>
                </a:solidFill>
                <a:latin typeface="Apple LiGothic Medium"/>
                <a:ea typeface="Apple LiGothic Medium"/>
                <a:cs typeface="Apple LiGothic Medium"/>
              </a:rPr>
              <a:t>共善</a:t>
            </a:r>
            <a:r>
              <a:rPr kumimoji="1" lang="en-US" altLang="zh-TW" sz="6000" dirty="0" smtClean="0">
                <a:solidFill>
                  <a:srgbClr val="000090"/>
                </a:solidFill>
                <a:latin typeface="Apple LiGothic Medium"/>
                <a:ea typeface="Apple LiGothic Medium"/>
                <a:cs typeface="Apple LiGothic Medium"/>
              </a:rPr>
              <a:t> (commonwealth)</a:t>
            </a:r>
          </a:p>
          <a:p>
            <a:pPr marL="0" indent="0">
              <a:lnSpc>
                <a:spcPct val="200000"/>
              </a:lnSpc>
              <a:buNone/>
            </a:pPr>
            <a:endParaRPr kumimoji="1" lang="zh-TW" altLang="en-US" sz="6000" dirty="0">
              <a:solidFill>
                <a:srgbClr val="000090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671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8468-861D-4C32-BFB4-D5E9E5C0A813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33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資料圖表 28"/>
          <p:cNvGraphicFramePr/>
          <p:nvPr>
            <p:extLst>
              <p:ext uri="{D42A27DB-BD31-4B8C-83A1-F6EECF244321}">
                <p14:modId xmlns:p14="http://schemas.microsoft.com/office/powerpoint/2010/main" val="2111479310"/>
              </p:ext>
            </p:extLst>
          </p:nvPr>
        </p:nvGraphicFramePr>
        <p:xfrm>
          <a:off x="1403648" y="632387"/>
          <a:ext cx="626789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37994" r="31528" b="18831"/>
          <a:stretch/>
        </p:blipFill>
        <p:spPr>
          <a:xfrm>
            <a:off x="2919016" y="3904299"/>
            <a:ext cx="1422878" cy="936104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184" y="3112211"/>
            <a:ext cx="1440160" cy="2880319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31580" r="31667" b="25739"/>
          <a:stretch/>
        </p:blipFill>
        <p:spPr>
          <a:xfrm>
            <a:off x="6137925" y="3112211"/>
            <a:ext cx="1641123" cy="107137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28554" r="31389" b="28452"/>
          <a:stretch/>
        </p:blipFill>
        <p:spPr>
          <a:xfrm>
            <a:off x="6021592" y="4696387"/>
            <a:ext cx="1757456" cy="1147049"/>
          </a:xfrm>
          <a:prstGeom prst="rect">
            <a:avLst/>
          </a:prstGeom>
        </p:spPr>
      </p:pic>
      <p:pic>
        <p:nvPicPr>
          <p:cNvPr id="2" name="圖片 1" descr="螢幕快照 2016-07-16 下午7.30.05（2）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4" t="34269" r="38250" b="4919"/>
          <a:stretch/>
        </p:blipFill>
        <p:spPr>
          <a:xfrm>
            <a:off x="1478856" y="3904299"/>
            <a:ext cx="1217012" cy="165618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rot="20640774">
            <a:off x="1035645" y="695491"/>
            <a:ext cx="5880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400" b="1" i="1" dirty="0" smtClean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Mobility as a Service</a:t>
            </a:r>
            <a:endParaRPr kumimoji="1" lang="zh-TW" altLang="en-US" sz="4400" b="1" i="1" dirty="0">
              <a:solidFill>
                <a:srgbClr val="8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06848" y="21761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+mj-ea"/>
                <a:ea typeface="+mj-ea"/>
              </a:rPr>
              <a:t>駕駛人管理</a:t>
            </a:r>
            <a:endParaRPr kumimoji="1"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063032" y="18160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+mj-ea"/>
                <a:ea typeface="+mj-ea"/>
              </a:rPr>
              <a:t>車輛管理</a:t>
            </a:r>
            <a:endParaRPr kumimoji="1" lang="zh-TW" altLang="en-US" dirty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47208" y="14560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+mj-ea"/>
                <a:ea typeface="+mj-ea"/>
              </a:rPr>
              <a:t>服務管理</a:t>
            </a:r>
            <a:endParaRPr kumimoji="1" lang="zh-TW" altLang="en-US" dirty="0">
              <a:latin typeface="+mj-ea"/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447408" y="10239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+mj-ea"/>
                <a:ea typeface="+mj-ea"/>
              </a:rPr>
              <a:t>城市管理</a:t>
            </a:r>
            <a:endParaRPr kumimoji="1"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72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8468-861D-4C32-BFB4-D5E9E5C0A813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786407"/>
            <a:ext cx="9144000" cy="60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8468-861D-4C32-BFB4-D5E9E5C0A813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196"/>
            <a:ext cx="9144000" cy="60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8468-861D-4C32-BFB4-D5E9E5C0A813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384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2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3760" y="116632"/>
            <a:ext cx="9144001" cy="93610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>
                <a:latin typeface="華康儷金黑"/>
                <a:ea typeface="華康儷金黑"/>
                <a:cs typeface="華康儷金黑"/>
                <a:sym typeface="華康儷金黑"/>
              </a:defRPr>
            </a:lvl1pPr>
          </a:lstStyle>
          <a:p>
            <a:pPr lvl="0">
              <a:defRPr sz="1800"/>
            </a:pPr>
            <a:r>
              <a:rPr sz="6000"/>
              <a:t>城鄉的傳愛大使</a:t>
            </a:r>
          </a:p>
        </p:txBody>
      </p:sp>
      <p:pic>
        <p:nvPicPr>
          <p:cNvPr id="244" name="image18.jpg" descr="IMG_015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2736"/>
            <a:ext cx="9144000" cy="58326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79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4885" y="-1"/>
            <a:ext cx="9036496" cy="830997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6000">
                <a:latin typeface="華康儷金黑"/>
                <a:ea typeface="華康儷金黑"/>
                <a:cs typeface="華康儷金黑"/>
                <a:sym typeface="華康儷金黑"/>
              </a:defRPr>
            </a:lvl1pPr>
          </a:lstStyle>
          <a:p>
            <a:pPr lvl="0">
              <a:defRPr sz="1800"/>
            </a:pPr>
            <a:r>
              <a:rPr sz="5400">
                <a:latin typeface="Heiti TC Light" charset="-120"/>
                <a:ea typeface="Heiti TC Light" charset="-120"/>
                <a:cs typeface="Heiti TC Light" charset="-120"/>
              </a:rPr>
              <a:t>城市中最珍貴的角落</a:t>
            </a:r>
          </a:p>
        </p:txBody>
      </p:sp>
      <p:pic>
        <p:nvPicPr>
          <p:cNvPr id="251" name="image20.jpg" descr="櫻木 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08720"/>
            <a:ext cx="9147630" cy="59492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26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58468-861D-4C32-BFB4-D5E9E5C0A813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5" y="772266"/>
            <a:ext cx="9144000" cy="6096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951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en-US" sz="4000" b="1" dirty="0" smtClean="0">
                <a:solidFill>
                  <a:srgbClr val="8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讓司機成為台灣最美麗風景的代言人</a:t>
            </a:r>
          </a:p>
          <a:p>
            <a:pPr algn="ctr" eaLnBrk="1" hangingPunct="1">
              <a:defRPr/>
            </a:pPr>
            <a:endParaRPr kumimoji="0" lang="zh-TW" altLang="en-US" sz="5400" dirty="0">
              <a:solidFill>
                <a:srgbClr val="800000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721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9592" y="2420888"/>
            <a:ext cx="8244408" cy="3024336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智慧型動態資訊之服務方法與系統</a:t>
            </a:r>
            <a:r>
              <a:rPr lang="en-US" altLang="zh-TW" sz="3600" dirty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/>
            </a:r>
            <a:br>
              <a:rPr lang="en-US" altLang="zh-TW" sz="3600" dirty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</a:br>
            <a: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動態資訊推播服務；專利證號：</a:t>
            </a:r>
            <a: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I418169)</a:t>
            </a:r>
            <a: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  <a:sym typeface="Wingdings"/>
              </a:rPr>
              <a:t/>
            </a:r>
            <a:b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  <a:sym typeface="Wingdings"/>
              </a:rPr>
            </a:br>
            <a: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  <a:sym typeface="Wingdings"/>
              </a:rPr>
              <a:t/>
            </a:r>
            <a:b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  <a:sym typeface="Wingdings"/>
              </a:rPr>
            </a:br>
            <a:r>
              <a:rPr lang="zh-TW" altLang="en-US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  <a:sym typeface="Wingdings"/>
              </a:rPr>
              <a:t>運</a:t>
            </a:r>
            <a:r>
              <a:rPr lang="zh-TW" altLang="en-US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具營運指引系統</a:t>
            </a:r>
            <a: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/>
            </a:r>
            <a:b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</a:br>
            <a: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空中排班派遣創新；專利證號</a:t>
            </a:r>
            <a:r>
              <a:rPr lang="zh-TW" altLang="en-US" sz="3600" dirty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：</a:t>
            </a:r>
            <a:r>
              <a:rPr lang="en-US" altLang="zh-TW" sz="3600" dirty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I475497</a:t>
            </a:r>
            <a:r>
              <a:rPr lang="en-US" altLang="zh-TW" sz="36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)</a:t>
            </a:r>
            <a:endParaRPr lang="zh-TW" altLang="en-US" sz="3600" dirty="0">
              <a:solidFill>
                <a:schemeClr val="hlink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755650" y="2349897"/>
            <a:ext cx="7634288" cy="0"/>
          </a:xfrm>
          <a:prstGeom prst="line">
            <a:avLst/>
          </a:prstGeom>
          <a:noFill/>
          <a:ln w="38100" cmpd="sng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39552" y="836712"/>
            <a:ext cx="82089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附件二：</a:t>
            </a:r>
            <a:r>
              <a:rPr lang="zh-TW" altLang="en-US" sz="4800" dirty="0" smtClean="0">
                <a:solidFill>
                  <a:schemeClr val="hlink"/>
                </a:solidFill>
                <a:latin typeface="Times New Roman"/>
                <a:ea typeface="微軟正黑體"/>
                <a:cs typeface="Times New Roman"/>
              </a:rPr>
              <a:t>專利與技術研發</a:t>
            </a:r>
            <a:endParaRPr lang="zh-TW" altLang="en-US" sz="4800" dirty="0">
              <a:solidFill>
                <a:schemeClr val="hlink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20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微軟正黑體"/>
                <a:ea typeface="微軟正黑體"/>
                <a:cs typeface="微軟正黑體"/>
              </a:rPr>
              <a:t>司機駕駛繞行類型</a:t>
            </a:r>
            <a:endParaRPr lang="zh-TW" alt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2531" name="內容版面配置區 3" descr="螢幕快照 2012-07-01 上午7.41.3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" b="13468"/>
          <a:stretch/>
        </p:blipFill>
        <p:spPr>
          <a:xfrm>
            <a:off x="-145461" y="2591192"/>
            <a:ext cx="9558096" cy="2539881"/>
          </a:xfrm>
        </p:spPr>
      </p:pic>
    </p:spTree>
    <p:extLst>
      <p:ext uri="{BB962C8B-B14F-4D97-AF65-F5344CB8AC3E}">
        <p14:creationId xmlns:p14="http://schemas.microsoft.com/office/powerpoint/2010/main" val="21176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zh-TW" altLang="en-US" sz="4000" b="1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車載資通訊專利佈局與技術</a:t>
            </a:r>
            <a:r>
              <a:rPr lang="zh-TW" altLang="en-US" sz="4000" b="1" i="1" dirty="0">
                <a:solidFill>
                  <a:srgbClr val="000000"/>
                </a:solidFill>
                <a:latin typeface="Times New Roman" charset="0"/>
                <a:ea typeface="微軟正黑體" charset="0"/>
                <a:cs typeface="微軟正黑體" charset="0"/>
              </a:rPr>
              <a:t/>
            </a:r>
            <a:br>
              <a:rPr lang="zh-TW" altLang="en-US" sz="4000" b="1" i="1" dirty="0">
                <a:solidFill>
                  <a:srgbClr val="000000"/>
                </a:solidFill>
                <a:latin typeface="Times New Roman" charset="0"/>
                <a:ea typeface="微軟正黑體" charset="0"/>
                <a:cs typeface="微軟正黑體" charset="0"/>
              </a:rPr>
            </a:br>
            <a:endParaRPr kumimoji="1" lang="zh-TW" altLang="en-US" sz="4000" b="1" dirty="0">
              <a:solidFill>
                <a:srgbClr val="0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412776"/>
            <a:ext cx="3312368" cy="48665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alphaModFix amt="9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029" y="2116339"/>
            <a:ext cx="471949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5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xmlns:p14="http://schemas.microsoft.com/office/powerpoint/2010/main"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Times New Roman"/>
                <a:ea typeface="微軟正黑體"/>
                <a:cs typeface="Times New Roman"/>
              </a:rPr>
              <a:t>智慧行動全價值鏈研發與建置</a:t>
            </a:r>
            <a:r>
              <a:rPr lang="en-US" altLang="zh-TW" sz="3600" b="1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sz="3600" b="1" dirty="0" smtClean="0">
                <a:latin typeface="Times New Roman"/>
                <a:ea typeface="微軟正黑體"/>
                <a:cs typeface="Times New Roman"/>
              </a:rPr>
              <a:t>系統示意</a:t>
            </a:r>
            <a:r>
              <a:rPr lang="en-US" altLang="zh-TW" sz="3600" b="1" dirty="0" smtClean="0">
                <a:latin typeface="Times New Roman"/>
                <a:ea typeface="微軟正黑體"/>
                <a:cs typeface="Times New Roman"/>
              </a:rPr>
              <a:t>1)</a:t>
            </a:r>
            <a:endParaRPr kumimoji="1" lang="zh-TW" altLang="en-US" sz="36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6515" r="5990"/>
          <a:stretch/>
        </p:blipFill>
        <p:spPr>
          <a:xfrm rot="16200000">
            <a:off x="1901876" y="-309587"/>
            <a:ext cx="5608858" cy="847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xmlns:p14="http://schemas.microsoft.com/office/powerpoint/2010/main"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95936" y="4365104"/>
            <a:ext cx="4896544" cy="985664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zh-TW" altLang="en-US" sz="2000" dirty="0" smtClean="0">
                <a:latin typeface="Times New Roman"/>
                <a:ea typeface="微軟正黑體"/>
                <a:cs typeface="Times New Roman"/>
              </a:rPr>
              <a:t>侯勝宗</a:t>
            </a:r>
            <a:endParaRPr lang="en-US" altLang="zh-TW" sz="2000" dirty="0" smtClean="0">
              <a:latin typeface="Times New Roman"/>
              <a:ea typeface="微軟正黑體"/>
              <a:cs typeface="Times New Roman"/>
            </a:endParaRPr>
          </a:p>
          <a:p>
            <a:pPr algn="r">
              <a:lnSpc>
                <a:spcPct val="90000"/>
              </a:lnSpc>
            </a:pPr>
            <a:r>
              <a:rPr lang="zh-TW" altLang="en-US" sz="2000" dirty="0" smtClean="0">
                <a:latin typeface="Times New Roman"/>
                <a:ea typeface="微軟正黑體"/>
                <a:cs typeface="Times New Roman"/>
              </a:rPr>
              <a:t>逢甲大學服務創新與行動設計中心</a:t>
            </a:r>
            <a:endParaRPr lang="en-US" altLang="zh-TW" sz="2000" dirty="0" smtClean="0">
              <a:latin typeface="Times New Roman"/>
              <a:ea typeface="微軟正黑體"/>
              <a:cs typeface="Times New Roman"/>
            </a:endParaRPr>
          </a:p>
          <a:p>
            <a:pPr algn="r">
              <a:lnSpc>
                <a:spcPct val="90000"/>
              </a:lnSpc>
            </a:pPr>
            <a:r>
              <a:rPr lang="zh-TW" altLang="en-US" sz="2000" dirty="0" smtClean="0">
                <a:latin typeface="Times New Roman"/>
                <a:ea typeface="微軟正黑體"/>
                <a:cs typeface="Times New Roman"/>
              </a:rPr>
              <a:t>社團法人台灣計程車學院協會 </a:t>
            </a:r>
            <a:endParaRPr lang="en-US" altLang="zh-TW" sz="2000" dirty="0" smtClean="0">
              <a:latin typeface="Times New Roman"/>
              <a:ea typeface="微軟正黑體"/>
              <a:cs typeface="Times New Roman"/>
            </a:endParaRPr>
          </a:p>
          <a:p>
            <a:pPr algn="r">
              <a:lnSpc>
                <a:spcPct val="90000"/>
              </a:lnSpc>
            </a:pPr>
            <a:r>
              <a:rPr lang="en-US" altLang="zh-TW" sz="2000" i="1" dirty="0" smtClean="0">
                <a:latin typeface="Times New Roman"/>
                <a:ea typeface="微軟正黑體"/>
                <a:cs typeface="Times New Roman"/>
              </a:rPr>
              <a:t>2017/01/04</a:t>
            </a:r>
            <a:endParaRPr lang="zh-TW" altLang="en-US" sz="2000" i="1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412776"/>
            <a:ext cx="91261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800" b="1" dirty="0" smtClean="0">
                <a:latin typeface="Times New Roman"/>
                <a:ea typeface="微軟正黑體"/>
                <a:cs typeface="Times New Roman"/>
              </a:rPr>
              <a:t>智慧照顧服務</a:t>
            </a:r>
            <a:r>
              <a:rPr lang="zh-TW" altLang="en-US" sz="4800" b="1" dirty="0" smtClean="0">
                <a:latin typeface="Times New Roman"/>
                <a:ea typeface="微軟正黑體"/>
                <a:cs typeface="Times New Roman"/>
              </a:rPr>
              <a:t>模式設計</a:t>
            </a:r>
            <a:endParaRPr lang="en-US" altLang="zh-TW" sz="4800" b="1" dirty="0" smtClean="0">
              <a:latin typeface="Times New Roman"/>
              <a:ea typeface="微軟正黑體"/>
              <a:cs typeface="Times New Roman"/>
            </a:endParaRPr>
          </a:p>
          <a:p>
            <a:pPr algn="ctr">
              <a:lnSpc>
                <a:spcPct val="150000"/>
              </a:lnSpc>
            </a:pPr>
            <a:r>
              <a:rPr lang="zh-TW" altLang="en-US" sz="4800" b="1" dirty="0" smtClean="0">
                <a:solidFill>
                  <a:srgbClr val="000090"/>
                </a:solidFill>
                <a:latin typeface="Times New Roman"/>
                <a:ea typeface="微軟正黑體"/>
                <a:cs typeface="Times New Roman"/>
              </a:rPr>
              <a:t>共乘接送．喘息服務</a:t>
            </a:r>
            <a:endParaRPr lang="en-US" altLang="zh-TW" sz="4800" b="1" dirty="0" smtClean="0">
              <a:solidFill>
                <a:srgbClr val="000090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12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17340" y="-689146"/>
            <a:ext cx="6453337" cy="8640960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0" y="125760"/>
            <a:ext cx="91440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zh-TW" altLang="en-US" sz="3600" b="1" dirty="0" smtClean="0">
                <a:latin typeface="Times New Roman"/>
                <a:ea typeface="微軟正黑體"/>
                <a:cs typeface="Times New Roman"/>
              </a:rPr>
              <a:t>智慧行動全價值鏈研發與建置</a:t>
            </a:r>
            <a:r>
              <a:rPr lang="en-US" altLang="zh-TW" sz="3600" b="1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sz="3600" b="1" dirty="0" smtClean="0">
                <a:latin typeface="Times New Roman"/>
                <a:ea typeface="微軟正黑體"/>
                <a:cs typeface="Times New Roman"/>
              </a:rPr>
              <a:t>系統示意</a:t>
            </a:r>
            <a:r>
              <a:rPr lang="zh-TW" altLang="zh-TW" sz="3600" b="1" dirty="0">
                <a:latin typeface="Times New Roman"/>
                <a:ea typeface="微軟正黑體"/>
                <a:cs typeface="Times New Roman"/>
              </a:rPr>
              <a:t>2</a:t>
            </a:r>
            <a:r>
              <a:rPr lang="en-US" altLang="zh-TW" sz="3600" b="1" dirty="0" smtClean="0">
                <a:latin typeface="Times New Roman"/>
                <a:ea typeface="微軟正黑體"/>
                <a:cs typeface="Times New Roman"/>
              </a:rPr>
              <a:t>)</a:t>
            </a:r>
            <a:endParaRPr kumimoji="1"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799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xmlns:p14="http://schemas.microsoft.com/office/powerpoint/2010/main"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579296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運具營運指引系統：技術概述</a:t>
            </a:r>
            <a:endParaRPr lang="zh-TW" altLang="en-US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latin typeface="Times New Roman"/>
                <a:ea typeface="微軟正黑體"/>
                <a:cs typeface="Times New Roman"/>
              </a:rPr>
              <a:pPr/>
              <a:t>51</a:t>
            </a:fld>
            <a:endParaRPr lang="zh-TW" altLang="en-US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529208" y="1299552"/>
            <a:ext cx="4762872" cy="555844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一種能主動引導運具司機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例如計程車司機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)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至營業地點的營業輔助系統</a:t>
            </a:r>
            <a:endParaRPr lang="en-US" altLang="zh-TW" dirty="0">
              <a:latin typeface="Times New Roman"/>
              <a:ea typeface="微軟正黑體"/>
              <a:cs typeface="Times New Roman"/>
            </a:endParaRPr>
          </a:p>
          <a:p>
            <a:pPr lvl="1">
              <a:lnSpc>
                <a:spcPct val="120000"/>
              </a:lnSpc>
            </a:pP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透過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Operating Apparatus(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操作裝置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)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 主動提供營業指引：</a:t>
            </a:r>
            <a:endParaRPr lang="en-US" altLang="zh-TW" dirty="0" smtClean="0">
              <a:solidFill>
                <a:schemeClr val="accent1">
                  <a:lumMod val="75000"/>
                </a:schemeClr>
              </a:solidFill>
              <a:latin typeface="Times New Roman"/>
              <a:ea typeface="微軟正黑體"/>
              <a:cs typeface="Times New Roman"/>
            </a:endParaRPr>
          </a:p>
          <a:p>
            <a:pPr lvl="2">
              <a:lnSpc>
                <a:spcPct val="120000"/>
              </a:lnSpc>
            </a:pP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依</a:t>
            </a:r>
            <a:r>
              <a:rPr lang="zh-TW" altLang="en-US" dirty="0">
                <a:latin typeface="Times New Roman"/>
                <a:ea typeface="微軟正黑體"/>
                <a:cs typeface="Times New Roman"/>
              </a:rPr>
              <a:t>營業目標、場域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資訊進行規劃。</a:t>
            </a:r>
            <a:endParaRPr lang="en-US" altLang="zh-TW" dirty="0" smtClean="0">
              <a:latin typeface="Times New Roman"/>
              <a:ea typeface="微軟正黑體"/>
              <a:cs typeface="Times New Roman"/>
            </a:endParaRPr>
          </a:p>
          <a:p>
            <a:pPr lvl="2">
              <a:lnSpc>
                <a:spcPct val="120000"/>
              </a:lnSpc>
            </a:pP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計算考量營運成本</a:t>
            </a:r>
            <a:endParaRPr lang="en-US" altLang="zh-TW" dirty="0" smtClean="0">
              <a:latin typeface="Times New Roman"/>
              <a:ea typeface="微軟正黑體"/>
              <a:cs typeface="Times New Roman"/>
            </a:endParaRPr>
          </a:p>
          <a:p>
            <a:pPr lvl="2">
              <a:lnSpc>
                <a:spcPct val="120000"/>
              </a:lnSpc>
            </a:pP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產生</a:t>
            </a:r>
            <a:r>
              <a:rPr lang="zh-TW" altLang="en-US" dirty="0">
                <a:latin typeface="Times New Roman"/>
                <a:ea typeface="微軟正黑體"/>
                <a:cs typeface="Times New Roman"/>
              </a:rPr>
              <a:t>具指引性之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營業資訊</a:t>
            </a:r>
            <a:endParaRPr lang="zh-TW" altLang="en-US" dirty="0">
              <a:latin typeface="Times New Roman"/>
              <a:ea typeface="微軟正黑體"/>
              <a:cs typeface="Times New Roman"/>
            </a:endParaRPr>
          </a:p>
          <a:p>
            <a:pPr lvl="1">
              <a:lnSpc>
                <a:spcPct val="120000"/>
              </a:lnSpc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營業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指引參考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場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域動態資訊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：</a:t>
            </a:r>
          </a:p>
          <a:p>
            <a:pPr lvl="2">
              <a:lnSpc>
                <a:spcPct val="120000"/>
              </a:lnSpc>
            </a:pPr>
            <a:r>
              <a:rPr lang="zh-TW" altLang="en-US" sz="2100" dirty="0">
                <a:latin typeface="Times New Roman"/>
                <a:ea typeface="微軟正黑體"/>
                <a:cs typeface="Times New Roman"/>
              </a:rPr>
              <a:t>如</a:t>
            </a:r>
            <a:r>
              <a:rPr lang="zh-TW" altLang="en-US" sz="2100" dirty="0" smtClean="0">
                <a:latin typeface="Times New Roman"/>
                <a:ea typeface="微軟正黑體"/>
                <a:cs typeface="Times New Roman"/>
              </a:rPr>
              <a:t>：過往叫車歷史資料、天氣</a:t>
            </a:r>
            <a:r>
              <a:rPr lang="zh-TW" altLang="en-US" sz="2100" dirty="0">
                <a:latin typeface="Times New Roman"/>
                <a:ea typeface="微軟正黑體"/>
                <a:cs typeface="Times New Roman"/>
              </a:rPr>
              <a:t>、在地活動</a:t>
            </a:r>
            <a:r>
              <a:rPr lang="zh-TW" altLang="en-US" sz="2100" dirty="0" smtClean="0">
                <a:latin typeface="Times New Roman"/>
                <a:ea typeface="微軟正黑體"/>
                <a:cs typeface="Times New Roman"/>
              </a:rPr>
              <a:t>、交通狀況</a:t>
            </a:r>
            <a:r>
              <a:rPr lang="en-US" altLang="zh-TW" sz="2100" dirty="0" smtClean="0">
                <a:latin typeface="Times New Roman"/>
                <a:ea typeface="微軟正黑體"/>
                <a:cs typeface="Times New Roman"/>
              </a:rPr>
              <a:t>…</a:t>
            </a:r>
            <a:br>
              <a:rPr lang="en-US" altLang="zh-TW" sz="2100" dirty="0" smtClean="0">
                <a:latin typeface="Times New Roman"/>
                <a:ea typeface="微軟正黑體"/>
                <a:cs typeface="Times New Roman"/>
              </a:rPr>
            </a:br>
            <a:r>
              <a:rPr lang="zh-TW" altLang="en-US" sz="2100" dirty="0" smtClean="0">
                <a:latin typeface="Times New Roman"/>
                <a:ea typeface="微軟正黑體"/>
                <a:cs typeface="Times New Roman"/>
              </a:rPr>
              <a:t>等資訊</a:t>
            </a:r>
            <a:endParaRPr lang="zh-TW" altLang="en-US" sz="2100" dirty="0">
              <a:latin typeface="Times New Roman"/>
              <a:ea typeface="微軟正黑體"/>
              <a:cs typeface="Times New Roman"/>
            </a:endParaRPr>
          </a:p>
          <a:p>
            <a:pPr lvl="1">
              <a:lnSpc>
                <a:spcPct val="120000"/>
              </a:lnSpc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依運將實際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Times New Roman"/>
                <a:ea typeface="微軟正黑體"/>
                <a:cs typeface="Times New Roman"/>
              </a:rPr>
              <a:t>營業狀況動態調整：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/>
              <a:ea typeface="微軟正黑體"/>
              <a:cs typeface="Times New Roman"/>
            </a:endParaRPr>
          </a:p>
          <a:p>
            <a:pPr lvl="2">
              <a:lnSpc>
                <a:spcPct val="120000"/>
              </a:lnSpc>
            </a:pPr>
            <a:r>
              <a:rPr lang="zh-TW" altLang="en-US" sz="2100" dirty="0">
                <a:latin typeface="Times New Roman"/>
                <a:ea typeface="微軟正黑體"/>
                <a:cs typeface="Times New Roman"/>
              </a:rPr>
              <a:t>自動判斷是否達到營業目標</a:t>
            </a:r>
          </a:p>
          <a:p>
            <a:pPr lvl="2">
              <a:lnSpc>
                <a:spcPct val="120000"/>
              </a:lnSpc>
            </a:pPr>
            <a:r>
              <a:rPr lang="zh-TW" altLang="en-US" sz="2100" dirty="0" smtClean="0">
                <a:latin typeface="Times New Roman"/>
                <a:ea typeface="微軟正黑體"/>
                <a:cs typeface="Times New Roman"/>
              </a:rPr>
              <a:t>實際路徑偏離</a:t>
            </a:r>
            <a:r>
              <a:rPr lang="zh-TW" altLang="en-US" sz="2100" dirty="0">
                <a:latin typeface="Times New Roman"/>
                <a:ea typeface="微軟正黑體"/>
                <a:cs typeface="Times New Roman"/>
              </a:rPr>
              <a:t>目標自動重新</a:t>
            </a:r>
            <a:r>
              <a:rPr lang="zh-TW" altLang="en-US" sz="2100" dirty="0" smtClean="0">
                <a:latin typeface="Times New Roman"/>
                <a:ea typeface="微軟正黑體"/>
                <a:cs typeface="Times New Roman"/>
              </a:rPr>
              <a:t>規劃</a:t>
            </a:r>
            <a:endParaRPr lang="zh-TW" altLang="en-US" sz="2100" dirty="0">
              <a:latin typeface="Times New Roman"/>
              <a:ea typeface="微軟正黑體"/>
              <a:cs typeface="Times New Roman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436096" y="1298433"/>
            <a:ext cx="3240360" cy="4896544"/>
            <a:chOff x="4788024" y="1315228"/>
            <a:chExt cx="3312368" cy="4896544"/>
          </a:xfrm>
        </p:grpSpPr>
        <p:grpSp>
          <p:nvGrpSpPr>
            <p:cNvPr id="10" name="群組 9"/>
            <p:cNvGrpSpPr/>
            <p:nvPr/>
          </p:nvGrpSpPr>
          <p:grpSpPr>
            <a:xfrm>
              <a:off x="4788024" y="1315228"/>
              <a:ext cx="3312368" cy="4896544"/>
              <a:chOff x="3851920" y="1412776"/>
              <a:chExt cx="3168352" cy="4896544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3851920" y="1412776"/>
                <a:ext cx="3168352" cy="4896544"/>
                <a:chOff x="1115616" y="2780928"/>
                <a:chExt cx="2376264" cy="3528392"/>
              </a:xfrm>
            </p:grpSpPr>
            <p:sp>
              <p:nvSpPr>
                <p:cNvPr id="5" name="圓角矩形 4"/>
                <p:cNvSpPr/>
                <p:nvPr/>
              </p:nvSpPr>
              <p:spPr>
                <a:xfrm>
                  <a:off x="1115616" y="2780928"/>
                  <a:ext cx="2376264" cy="3528392"/>
                </a:xfrm>
                <a:prstGeom prst="roundRect">
                  <a:avLst>
                    <a:gd name="adj" fmla="val 3691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/>
                    <a:ea typeface="微軟正黑體"/>
                    <a:cs typeface="Times New Roman"/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1259632" y="2924944"/>
                  <a:ext cx="2088232" cy="288032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/>
                    <a:ea typeface="微軟正黑體"/>
                    <a:cs typeface="Times New Roman"/>
                  </a:endParaRPr>
                </a:p>
              </p:txBody>
            </p:sp>
            <p:sp>
              <p:nvSpPr>
                <p:cNvPr id="7" name="橢圓 6"/>
                <p:cNvSpPr/>
                <p:nvPr/>
              </p:nvSpPr>
              <p:spPr>
                <a:xfrm>
                  <a:off x="2123728" y="5877272"/>
                  <a:ext cx="360040" cy="360040"/>
                </a:xfrm>
                <a:prstGeom prst="ellipse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/>
                    <a:ea typeface="微軟正黑體"/>
                    <a:cs typeface="Times New Roman"/>
                  </a:endParaRPr>
                </a:p>
              </p:txBody>
            </p:sp>
            <p:sp>
              <p:nvSpPr>
                <p:cNvPr id="8" name="圓角矩形 7"/>
                <p:cNvSpPr/>
                <p:nvPr/>
              </p:nvSpPr>
              <p:spPr>
                <a:xfrm>
                  <a:off x="2229771" y="5983715"/>
                  <a:ext cx="144016" cy="144016"/>
                </a:xfrm>
                <a:prstGeom prst="round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/>
                    <a:ea typeface="微軟正黑體"/>
                    <a:cs typeface="Times New Roman"/>
                  </a:endParaRPr>
                </a:p>
              </p:txBody>
            </p:sp>
          </p:grpSp>
          <p:pic>
            <p:nvPicPr>
              <p:cNvPr id="7782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3940" y="1612635"/>
                <a:ext cx="2784309" cy="399717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78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145" y="4801540"/>
              <a:ext cx="504056" cy="28431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橢圓 12"/>
          <p:cNvSpPr/>
          <p:nvPr/>
        </p:nvSpPr>
        <p:spPr>
          <a:xfrm>
            <a:off x="6113038" y="1628800"/>
            <a:ext cx="943238" cy="648072"/>
          </a:xfrm>
          <a:prstGeom prst="ellipse">
            <a:avLst/>
          </a:prstGeom>
          <a:solidFill>
            <a:srgbClr val="D6FC1A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4" name="向右箭號 13"/>
          <p:cNvSpPr/>
          <p:nvPr/>
        </p:nvSpPr>
        <p:spPr>
          <a:xfrm rot="15069993">
            <a:off x="5847684" y="3355503"/>
            <a:ext cx="2442451" cy="356063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666752" y="4592161"/>
            <a:ext cx="76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3:15pm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946672" y="1609055"/>
            <a:ext cx="76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4:00pm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14511" y="270850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接下來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/>
            </a:r>
            <a:b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</a:b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到這裡營業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253230" y="5041143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現在位置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4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現有營業輔助系統架構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目前派遣系統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)</a:t>
            </a:r>
            <a:endParaRPr lang="zh-TW" altLang="en-US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latin typeface="Times New Roman"/>
                <a:ea typeface="微軟正黑體"/>
                <a:cs typeface="Times New Roman"/>
              </a:rPr>
              <a:pPr/>
              <a:t>52</a:t>
            </a:fld>
            <a:endParaRPr lang="zh-TW" altLang="en-US">
              <a:latin typeface="Times New Roman"/>
              <a:ea typeface="微軟正黑體"/>
              <a:cs typeface="Times New Roman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899592" y="1603629"/>
            <a:ext cx="7776864" cy="3553563"/>
            <a:chOff x="467544" y="1196752"/>
            <a:chExt cx="7776864" cy="3553563"/>
          </a:xfrm>
        </p:grpSpPr>
        <p:sp>
          <p:nvSpPr>
            <p:cNvPr id="18" name="矩形 17"/>
            <p:cNvSpPr/>
            <p:nvPr/>
          </p:nvSpPr>
          <p:spPr>
            <a:xfrm>
              <a:off x="467544" y="1196752"/>
              <a:ext cx="3888432" cy="16813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Taxi Fleet Management Center</a:t>
              </a:r>
              <a:endParaRPr lang="zh-TW" altLang="en-US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07704" y="1837602"/>
              <a:ext cx="1728192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Taxi</a:t>
              </a:r>
              <a:br>
                <a:rPr lang="en-US" altLang="zh-TW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</a:br>
              <a:r>
                <a:rPr lang="en-US" altLang="zh-TW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Dispatch Server</a:t>
              </a:r>
              <a:endParaRPr lang="zh-TW" altLang="en-US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907704" y="4030235"/>
              <a:ext cx="1728192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Taxi OBE</a:t>
              </a:r>
              <a:endParaRPr lang="zh-TW" altLang="en-US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cxnSp>
          <p:nvCxnSpPr>
            <p:cNvPr id="10" name="直線單箭頭接點 9"/>
            <p:cNvCxnSpPr>
              <a:stCxn id="7" idx="2"/>
              <a:endCxn id="8" idx="0"/>
            </p:cNvCxnSpPr>
            <p:nvPr/>
          </p:nvCxnSpPr>
          <p:spPr>
            <a:xfrm>
              <a:off x="2771800" y="2557682"/>
              <a:ext cx="0" cy="14725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6516216" y="1837602"/>
              <a:ext cx="1728192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Passenger </a:t>
              </a:r>
              <a:endParaRPr lang="zh-TW" altLang="en-US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cxnSp>
          <p:nvCxnSpPr>
            <p:cNvPr id="21" name="直線單箭頭接點 20"/>
            <p:cNvCxnSpPr>
              <a:stCxn id="20" idx="1"/>
              <a:endCxn id="7" idx="3"/>
            </p:cNvCxnSpPr>
            <p:nvPr/>
          </p:nvCxnSpPr>
          <p:spPr>
            <a:xfrm flipH="1">
              <a:off x="3635896" y="2197642"/>
              <a:ext cx="288032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流程圖: 磁碟 3"/>
            <p:cNvSpPr/>
            <p:nvPr/>
          </p:nvSpPr>
          <p:spPr>
            <a:xfrm>
              <a:off x="827434" y="1837602"/>
              <a:ext cx="648222" cy="720080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DB</a:t>
              </a:r>
              <a:endParaRPr lang="zh-TW" altLang="en-US" sz="1600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cxnSp>
          <p:nvCxnSpPr>
            <p:cNvPr id="12" name="直線接點 11"/>
            <p:cNvCxnSpPr>
              <a:stCxn id="4" idx="4"/>
              <a:endCxn id="7" idx="1"/>
            </p:cNvCxnSpPr>
            <p:nvPr/>
          </p:nvCxnSpPr>
          <p:spPr>
            <a:xfrm>
              <a:off x="1475656" y="2197642"/>
              <a:ext cx="4320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788024" y="1653971"/>
              <a:ext cx="158308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TW" sz="1600" dirty="0" smtClean="0">
                  <a:solidFill>
                    <a:prstClr val="black"/>
                  </a:solidFill>
                  <a:latin typeface="Times New Roman"/>
                  <a:ea typeface="微軟正黑體"/>
                  <a:cs typeface="Times New Roman"/>
                </a:rPr>
                <a:t>Demand</a:t>
              </a:r>
              <a:r>
                <a:rPr lang="zh-TW" altLang="en-US" sz="1600" dirty="0" smtClean="0">
                  <a:solidFill>
                    <a:prstClr val="black"/>
                  </a:solidFill>
                  <a:latin typeface="Times New Roman"/>
                  <a:ea typeface="微軟正黑體"/>
                  <a:cs typeface="Times New Roman"/>
                </a:rPr>
                <a:t> </a:t>
              </a:r>
              <a:r>
                <a:rPr lang="en-US" altLang="zh-TW" sz="1600" dirty="0" smtClean="0">
                  <a:solidFill>
                    <a:prstClr val="black"/>
                  </a:solidFill>
                  <a:latin typeface="Times New Roman"/>
                  <a:ea typeface="微軟正黑體"/>
                  <a:cs typeface="Times New Roman"/>
                </a:rPr>
                <a:t>via </a:t>
              </a:r>
              <a:br>
                <a:rPr lang="en-US" altLang="zh-TW" sz="1600" dirty="0" smtClean="0">
                  <a:solidFill>
                    <a:prstClr val="black"/>
                  </a:solidFill>
                  <a:latin typeface="Times New Roman"/>
                  <a:ea typeface="微軟正黑體"/>
                  <a:cs typeface="Times New Roman"/>
                </a:rPr>
              </a:br>
              <a:r>
                <a:rPr lang="en-US" altLang="zh-TW" sz="1600" dirty="0" smtClean="0">
                  <a:solidFill>
                    <a:prstClr val="black"/>
                  </a:solidFill>
                  <a:latin typeface="Times New Roman"/>
                  <a:ea typeface="微軟正黑體"/>
                  <a:cs typeface="Times New Roman"/>
                </a:rPr>
                <a:t>Telecom/Internet</a:t>
              </a:r>
              <a:endParaRPr lang="zh-TW" altLang="en-US" sz="1600" dirty="0">
                <a:solidFill>
                  <a:prstClr val="black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771800" y="3166139"/>
              <a:ext cx="12875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/>
                  <a:ea typeface="微軟正黑體"/>
                  <a:cs typeface="Times New Roman"/>
                </a:rPr>
                <a:t>Job</a:t>
              </a:r>
              <a:br>
                <a:rPr lang="en-US" altLang="zh-TW" dirty="0" smtClean="0">
                  <a:latin typeface="Times New Roman"/>
                  <a:ea typeface="微軟正黑體"/>
                  <a:cs typeface="Times New Roman"/>
                </a:rPr>
              </a:br>
              <a:r>
                <a:rPr lang="en-US" altLang="zh-TW" dirty="0" smtClean="0">
                  <a:latin typeface="Times New Roman"/>
                  <a:ea typeface="微軟正黑體"/>
                  <a:cs typeface="Times New Roman"/>
                </a:rPr>
                <a:t>Assignment</a:t>
              </a:r>
              <a:endParaRPr lang="zh-TW" altLang="en-US" dirty="0">
                <a:latin typeface="Times New Roman"/>
                <a:ea typeface="微軟正黑體"/>
                <a:cs typeface="Times New Roman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4463480" y="4365104"/>
            <a:ext cx="4680520" cy="138499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由乘客發出載客需求</a:t>
            </a:r>
            <a:endParaRPr lang="en-US" altLang="zh-TW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微軟正黑體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司機</a:t>
            </a:r>
            <a:r>
              <a:rPr lang="zh-TW" altLang="en-US" sz="2800" b="1" dirty="0" smtClean="0">
                <a:solidFill>
                  <a:srgbClr val="C00000"/>
                </a:solidFill>
                <a:latin typeface="Times New Roman"/>
                <a:ea typeface="微軟正黑體"/>
                <a:cs typeface="Times New Roman"/>
              </a:rPr>
              <a:t>被動式</a:t>
            </a:r>
            <a:r>
              <a:rPr lang="zh-TW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接收載客資訊</a:t>
            </a:r>
            <a:r>
              <a:rPr lang="en-US" altLang="zh-TW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系統連線時才可使用</a:t>
            </a:r>
            <a:endParaRPr lang="zh-TW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27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5232" y="152400"/>
            <a:ext cx="8229600" cy="9906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運具營運指引系統架構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創新派遣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)</a:t>
            </a:r>
            <a:endParaRPr lang="zh-TW" altLang="en-US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latin typeface="Times New Roman"/>
                <a:ea typeface="微軟正黑體"/>
                <a:cs typeface="Times New Roman"/>
              </a:rPr>
              <a:pPr/>
              <a:t>53</a:t>
            </a:fld>
            <a:endParaRPr lang="zh-TW" altLang="en-US">
              <a:latin typeface="Times New Roman"/>
              <a:ea typeface="微軟正黑體"/>
              <a:cs typeface="Times New Roman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107504" y="1165245"/>
            <a:ext cx="8856984" cy="5144075"/>
            <a:chOff x="165695" y="1165245"/>
            <a:chExt cx="8856984" cy="5144075"/>
          </a:xfrm>
        </p:grpSpPr>
        <p:sp>
          <p:nvSpPr>
            <p:cNvPr id="5" name="矩形 4"/>
            <p:cNvSpPr/>
            <p:nvPr/>
          </p:nvSpPr>
          <p:spPr>
            <a:xfrm>
              <a:off x="3523760" y="1628801"/>
              <a:ext cx="3456384" cy="180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zh-TW" altLang="en-US" sz="1600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75856" y="4725144"/>
              <a:ext cx="3704288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>
                <a:solidFill>
                  <a:srgbClr val="FF0000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724375" y="3800151"/>
              <a:ext cx="911177" cy="559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營業資料</a:t>
              </a:r>
              <a:endParaRPr lang="en-US" altLang="zh-TW" sz="1400" dirty="0" smtClean="0">
                <a:latin typeface="Times New Roman"/>
                <a:ea typeface="微軟正黑體"/>
                <a:cs typeface="Times New Roman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zh-TW" sz="1200" dirty="0" smtClean="0">
                  <a:latin typeface="Times New Roman"/>
                  <a:ea typeface="微軟正黑體"/>
                  <a:cs typeface="Times New Roman"/>
                </a:rPr>
                <a:t>Operational</a:t>
              </a:r>
              <a:r>
                <a:rPr lang="en-US" altLang="zh-TW" sz="1200" dirty="0">
                  <a:latin typeface="Times New Roman"/>
                  <a:ea typeface="微軟正黑體"/>
                  <a:cs typeface="Times New Roman"/>
                </a:rPr>
                <a:t/>
              </a:r>
              <a:br>
                <a:rPr lang="en-US" altLang="zh-TW" sz="1200" dirty="0">
                  <a:latin typeface="Times New Roman"/>
                  <a:ea typeface="微軟正黑體"/>
                  <a:cs typeface="Times New Roman"/>
                </a:rPr>
              </a:br>
              <a:r>
                <a:rPr lang="en-US" altLang="zh-TW" sz="1200" dirty="0" smtClean="0">
                  <a:latin typeface="Times New Roman"/>
                  <a:ea typeface="微軟正黑體"/>
                  <a:cs typeface="Times New Roman"/>
                </a:rPr>
                <a:t>Data</a:t>
              </a:r>
              <a:endParaRPr lang="zh-TW" altLang="en-US" sz="1200" dirty="0"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999532" y="3596050"/>
              <a:ext cx="1261884" cy="918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TW" altLang="en-US" sz="1400" dirty="0">
                  <a:latin typeface="Times New Roman"/>
                  <a:ea typeface="微軟正黑體"/>
                  <a:cs typeface="Times New Roman"/>
                </a:rPr>
                <a:t>整合</a:t>
              </a:r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式</a:t>
              </a:r>
              <a: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  <a:t/>
              </a:r>
              <a:b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</a:br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區域</a:t>
              </a:r>
              <a:r>
                <a:rPr lang="zh-TW" altLang="en-US" sz="1400" dirty="0">
                  <a:latin typeface="Times New Roman"/>
                  <a:ea typeface="微軟正黑體"/>
                  <a:cs typeface="Times New Roman"/>
                </a:rPr>
                <a:t>營業資訊</a:t>
              </a:r>
              <a:endParaRPr lang="en-US" altLang="zh-TW" sz="1400" dirty="0">
                <a:latin typeface="Times New Roman"/>
                <a:ea typeface="微軟正黑體"/>
                <a:cs typeface="Times New Roman"/>
              </a:endParaRPr>
            </a:p>
            <a:p>
              <a:pPr>
                <a:lnSpc>
                  <a:spcPts val="1200"/>
                </a:lnSpc>
              </a:pPr>
              <a:r>
                <a:rPr lang="en-US" altLang="zh-TW" sz="1200" dirty="0" smtClean="0">
                  <a:latin typeface="Times New Roman"/>
                  <a:ea typeface="微軟正黑體"/>
                  <a:cs typeface="Times New Roman"/>
                </a:rPr>
                <a:t>Integrated Area</a:t>
              </a:r>
              <a:r>
                <a:rPr lang="en-US" altLang="zh-TW" sz="1200" dirty="0">
                  <a:latin typeface="Times New Roman"/>
                  <a:ea typeface="微軟正黑體"/>
                  <a:cs typeface="Times New Roman"/>
                </a:rPr>
                <a:t/>
              </a:r>
              <a:br>
                <a:rPr lang="en-US" altLang="zh-TW" sz="1200" dirty="0">
                  <a:latin typeface="Times New Roman"/>
                  <a:ea typeface="微軟正黑體"/>
                  <a:cs typeface="Times New Roman"/>
                </a:rPr>
              </a:br>
              <a:r>
                <a:rPr lang="en-US" altLang="zh-TW" sz="1200" dirty="0" smtClean="0">
                  <a:latin typeface="Times New Roman"/>
                  <a:ea typeface="微軟正黑體"/>
                  <a:cs typeface="Times New Roman"/>
                </a:rPr>
                <a:t>Operational </a:t>
              </a:r>
              <a:r>
                <a:rPr lang="en-US" altLang="zh-TW" sz="1200" dirty="0">
                  <a:latin typeface="Times New Roman"/>
                  <a:ea typeface="微軟正黑體"/>
                  <a:cs typeface="Times New Roman"/>
                </a:rPr>
                <a:t/>
              </a:r>
              <a:br>
                <a:rPr lang="en-US" altLang="zh-TW" sz="1200" dirty="0">
                  <a:latin typeface="Times New Roman"/>
                  <a:ea typeface="微軟正黑體"/>
                  <a:cs typeface="Times New Roman"/>
                </a:rPr>
              </a:br>
              <a:r>
                <a:rPr lang="en-US" altLang="zh-TW" sz="1200" dirty="0" smtClean="0">
                  <a:latin typeface="Times New Roman"/>
                  <a:ea typeface="微軟正黑體"/>
                  <a:cs typeface="Times New Roman"/>
                </a:rPr>
                <a:t>Information</a:t>
              </a:r>
              <a:endParaRPr lang="zh-TW" altLang="en-US" sz="1200" dirty="0"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749871" y="3789040"/>
              <a:ext cx="1712738" cy="578882"/>
            </a:xfrm>
            <a:prstGeom prst="wedgeRoundRectCallout">
              <a:avLst>
                <a:gd name="adj1" fmla="val 65812"/>
                <a:gd name="adj2" fmla="val -13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營業資料位置、時間</a:t>
              </a:r>
              <a:endParaRPr lang="en-US" altLang="zh-TW" sz="1400" dirty="0" smtClean="0"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83568" y="2496811"/>
              <a:ext cx="1512167" cy="735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TW" sz="1600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Location-based Information Services</a:t>
              </a:r>
              <a:endParaRPr lang="zh-TW" altLang="en-US" sz="1600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cxnSp>
          <p:nvCxnSpPr>
            <p:cNvPr id="10" name="直線單箭頭接點 9"/>
            <p:cNvCxnSpPr>
              <a:stCxn id="16" idx="3"/>
            </p:cNvCxnSpPr>
            <p:nvPr/>
          </p:nvCxnSpPr>
          <p:spPr>
            <a:xfrm>
              <a:off x="2195735" y="2864364"/>
              <a:ext cx="13280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2210682" y="2307405"/>
              <a:ext cx="12961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環境資訊</a:t>
              </a:r>
              <a: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  <a:t/>
              </a:r>
              <a:b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</a:br>
              <a:r>
                <a:rPr lang="en-US" altLang="zh-TW" sz="1200" dirty="0" smtClean="0">
                  <a:latin typeface="Times New Roman"/>
                  <a:ea typeface="微軟正黑體"/>
                  <a:cs typeface="Times New Roman"/>
                </a:rPr>
                <a:t>Environment </a:t>
              </a:r>
              <a:r>
                <a:rPr lang="en-US" altLang="zh-TW" sz="1200" dirty="0">
                  <a:latin typeface="Times New Roman"/>
                  <a:ea typeface="微軟正黑體"/>
                  <a:cs typeface="Times New Roman"/>
                </a:rPr>
                <a:t/>
              </a:r>
              <a:br>
                <a:rPr lang="en-US" altLang="zh-TW" sz="1200" dirty="0">
                  <a:latin typeface="Times New Roman"/>
                  <a:ea typeface="微軟正黑體"/>
                  <a:cs typeface="Times New Roman"/>
                </a:rPr>
              </a:br>
              <a:r>
                <a:rPr lang="en-US" altLang="zh-TW" sz="1200" dirty="0">
                  <a:latin typeface="Times New Roman"/>
                  <a:ea typeface="微軟正黑體"/>
                  <a:cs typeface="Times New Roman"/>
                </a:rPr>
                <a:t>information</a:t>
              </a:r>
              <a:endParaRPr lang="zh-TW" altLang="en-US" sz="1200" dirty="0"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971600" y="1628800"/>
              <a:ext cx="2050994" cy="578882"/>
            </a:xfrm>
            <a:prstGeom prst="wedgeRoundRectCallout">
              <a:avLst>
                <a:gd name="adj1" fmla="val -17496"/>
                <a:gd name="adj2" fmla="val 936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latin typeface="Times New Roman"/>
                  <a:ea typeface="微軟正黑體"/>
                  <a:cs typeface="Times New Roman"/>
                </a:rPr>
                <a:t>天氣、在地活動</a:t>
              </a:r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、</a:t>
              </a:r>
              <a: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  <a:t/>
              </a:r>
              <a:b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</a:br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交通</a:t>
              </a:r>
              <a:r>
                <a:rPr lang="zh-TW" altLang="en-US" sz="1400" dirty="0">
                  <a:latin typeface="Times New Roman"/>
                  <a:ea typeface="微軟正黑體"/>
                  <a:cs typeface="Times New Roman"/>
                </a:rPr>
                <a:t>狀況</a:t>
              </a:r>
              <a: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  <a:t>…</a:t>
              </a:r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等資訊來源</a:t>
              </a:r>
              <a:endParaRPr lang="en-US" altLang="zh-TW" sz="1400" dirty="0" smtClean="0"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64288" y="4077072"/>
              <a:ext cx="1368153" cy="578882"/>
            </a:xfrm>
            <a:prstGeom prst="wedgeRoundRectCallout">
              <a:avLst>
                <a:gd name="adj1" fmla="val -60043"/>
                <a:gd name="adj2" fmla="val -1046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特定範圍內的</a:t>
              </a:r>
              <a: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  <a:t/>
              </a:r>
              <a:b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</a:br>
              <a:r>
                <a:rPr lang="zh-TW" altLang="en-US" sz="1400" dirty="0" smtClean="0">
                  <a:latin typeface="Times New Roman"/>
                  <a:ea typeface="微軟正黑體"/>
                  <a:cs typeface="Times New Roman"/>
                </a:rPr>
                <a:t>區域</a:t>
              </a:r>
              <a:r>
                <a:rPr lang="zh-TW" altLang="en-US" sz="1400" dirty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營業</a:t>
              </a:r>
              <a:r>
                <a:rPr lang="zh-TW" altLang="en-US" sz="1400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資訊</a:t>
              </a:r>
              <a:endParaRPr lang="en-US" altLang="zh-TW" sz="1400" dirty="0" smtClean="0">
                <a:latin typeface="Times New Roman"/>
                <a:ea typeface="微軟正黑體"/>
                <a:cs typeface="Times New Roman"/>
              </a:endParaRPr>
            </a:p>
          </p:txBody>
        </p:sp>
        <p:grpSp>
          <p:nvGrpSpPr>
            <p:cNvPr id="98" name="群組 97"/>
            <p:cNvGrpSpPr/>
            <p:nvPr/>
          </p:nvGrpSpPr>
          <p:grpSpPr>
            <a:xfrm>
              <a:off x="3839160" y="1772816"/>
              <a:ext cx="2745447" cy="1512168"/>
              <a:chOff x="2879812" y="1946505"/>
              <a:chExt cx="2273271" cy="1512168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3066254" y="2810601"/>
                <a:ext cx="967984" cy="6480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營業資訊</a:t>
                </a:r>
                <a: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/>
                </a:r>
                <a:b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</a:br>
                <a:r>
                  <a:rPr lang="zh-TW" altLang="en-US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融合模組</a:t>
                </a:r>
                <a: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/>
                </a:r>
                <a:b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</a:br>
                <a: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Fusion Module</a:t>
                </a:r>
                <a:endParaRPr lang="zh-TW" altLang="en-US" sz="1200" baseline="-25000" dirty="0">
                  <a:solidFill>
                    <a:srgbClr val="FF0000"/>
                  </a:solidFill>
                  <a:latin typeface="Times New Roman"/>
                  <a:ea typeface="微軟正黑體"/>
                  <a:cs typeface="Times New Roman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139480" y="2810601"/>
                <a:ext cx="956974" cy="6480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區域營業資訊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/>
                </a:r>
                <a:br>
                  <a:rPr lang="en-US" altLang="zh-TW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</a:br>
                <a:r>
                  <a:rPr lang="zh-TW" altLang="en-US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同步模組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/>
                </a:r>
                <a:br>
                  <a:rPr lang="en-US" altLang="zh-TW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</a:br>
                <a: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Sync Module</a:t>
                </a:r>
                <a:endParaRPr lang="zh-TW" altLang="en-US" sz="1200" baseline="-25000" dirty="0">
                  <a:solidFill>
                    <a:srgbClr val="FF0000"/>
                  </a:solidFill>
                  <a:latin typeface="Times New Roman"/>
                  <a:ea typeface="微軟正黑體"/>
                  <a:cs typeface="Times New Roman"/>
                </a:endParaRPr>
              </a:p>
            </p:txBody>
          </p:sp>
          <p:sp>
            <p:nvSpPr>
              <p:cNvPr id="80" name="流程圖: 磁碟 79"/>
              <p:cNvSpPr/>
              <p:nvPr/>
            </p:nvSpPr>
            <p:spPr>
              <a:xfrm>
                <a:off x="3811550" y="1946505"/>
                <a:ext cx="655861" cy="511551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Database</a:t>
                </a:r>
              </a:p>
            </p:txBody>
          </p:sp>
          <p:cxnSp>
            <p:nvCxnSpPr>
              <p:cNvPr id="83" name="直線接點 82"/>
              <p:cNvCxnSpPr/>
              <p:nvPr/>
            </p:nvCxnSpPr>
            <p:spPr>
              <a:xfrm>
                <a:off x="2879812" y="2636912"/>
                <a:ext cx="227327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/>
              <p:cNvCxnSpPr>
                <a:stCxn id="72" idx="0"/>
              </p:cNvCxnSpPr>
              <p:nvPr/>
            </p:nvCxnSpPr>
            <p:spPr>
              <a:xfrm flipV="1">
                <a:off x="3550246" y="2641185"/>
                <a:ext cx="0" cy="169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 87"/>
              <p:cNvCxnSpPr/>
              <p:nvPr/>
            </p:nvCxnSpPr>
            <p:spPr>
              <a:xfrm flipV="1">
                <a:off x="4644008" y="2641185"/>
                <a:ext cx="0" cy="1815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/>
              <p:cNvCxnSpPr/>
              <p:nvPr/>
            </p:nvCxnSpPr>
            <p:spPr>
              <a:xfrm flipV="1">
                <a:off x="4139480" y="2451296"/>
                <a:ext cx="0" cy="1815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群組 73"/>
            <p:cNvGrpSpPr/>
            <p:nvPr/>
          </p:nvGrpSpPr>
          <p:grpSpPr>
            <a:xfrm>
              <a:off x="4648848" y="3429001"/>
              <a:ext cx="1338425" cy="1291431"/>
              <a:chOff x="4648848" y="3231917"/>
              <a:chExt cx="1338425" cy="1488516"/>
            </a:xfrm>
          </p:grpSpPr>
          <p:cxnSp>
            <p:nvCxnSpPr>
              <p:cNvPr id="25" name="直線單箭頭接點 24"/>
              <p:cNvCxnSpPr/>
              <p:nvPr/>
            </p:nvCxnSpPr>
            <p:spPr>
              <a:xfrm>
                <a:off x="4648848" y="3231917"/>
                <a:ext cx="0" cy="14885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>
                <a:off x="5987273" y="3237527"/>
                <a:ext cx="0" cy="14829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流程圖: 磁碟 40"/>
            <p:cNvSpPr/>
            <p:nvPr/>
          </p:nvSpPr>
          <p:spPr>
            <a:xfrm>
              <a:off x="5891359" y="4831021"/>
              <a:ext cx="768873" cy="599824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ts val="1200"/>
                </a:lnSpc>
              </a:pPr>
              <a:r>
                <a:rPr lang="en-US" altLang="zh-TW" sz="1200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Data Storage</a:t>
              </a:r>
            </a:p>
          </p:txBody>
        </p:sp>
        <p:cxnSp>
          <p:nvCxnSpPr>
            <p:cNvPr id="42" name="直線接點 41"/>
            <p:cNvCxnSpPr>
              <a:stCxn id="41" idx="2"/>
              <a:endCxn id="40" idx="3"/>
            </p:cNvCxnSpPr>
            <p:nvPr/>
          </p:nvCxnSpPr>
          <p:spPr>
            <a:xfrm flipH="1">
              <a:off x="5652834" y="5130933"/>
              <a:ext cx="238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/>
            <p:cNvSpPr txBox="1"/>
            <p:nvPr/>
          </p:nvSpPr>
          <p:spPr>
            <a:xfrm>
              <a:off x="3275856" y="5589240"/>
              <a:ext cx="111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latin typeface="Times New Roman"/>
                  <a:ea typeface="微軟正黑體"/>
                  <a:cs typeface="Times New Roman"/>
                </a:rPr>
                <a:t>Operating Apparatus</a:t>
              </a:r>
              <a:endParaRPr lang="zh-TW" altLang="en-US" sz="1400" dirty="0"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65695" y="1196752"/>
              <a:ext cx="8856984" cy="5112568"/>
            </a:xfrm>
            <a:prstGeom prst="rect">
              <a:avLst/>
            </a:prstGeom>
            <a:noFill/>
            <a:ln w="254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/>
                <a:ea typeface="微軟正黑體"/>
                <a:cs typeface="Times New Roman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67544" y="116524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 smtClean="0">
                  <a:latin typeface="Times New Roman"/>
                  <a:ea typeface="微軟正黑體"/>
                  <a:cs typeface="Times New Roman"/>
                </a:rPr>
                <a:t>運具營運指引系統</a:t>
              </a:r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283968" y="4831020"/>
              <a:ext cx="1370040" cy="1286617"/>
              <a:chOff x="5261617" y="4797152"/>
              <a:chExt cx="1370040" cy="1286617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5261617" y="4797152"/>
                <a:ext cx="1368866" cy="599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00"/>
                  </a:lnSpc>
                </a:pPr>
                <a:r>
                  <a:rPr lang="zh-TW" altLang="en-US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營業指引模組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/>
                </a:r>
                <a:br>
                  <a:rPr lang="en-US" altLang="zh-TW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</a:br>
                <a: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Operational 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Guide </a:t>
                </a:r>
                <a: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Module</a:t>
                </a:r>
                <a:endParaRPr lang="en-US" altLang="zh-TW" sz="1200" dirty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262791" y="5555950"/>
                <a:ext cx="1368866" cy="5278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00"/>
                  </a:lnSpc>
                </a:pPr>
                <a:r>
                  <a:rPr lang="zh-TW" altLang="en-US" sz="1200" dirty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動態調整模組</a:t>
                </a:r>
                <a: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/>
                </a:r>
                <a:b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</a:br>
                <a:r>
                  <a:rPr lang="en-US" altLang="zh-TW" sz="1200" dirty="0" smtClean="0">
                    <a:solidFill>
                      <a:schemeClr val="tx1"/>
                    </a:solidFill>
                    <a:latin typeface="Times New Roman"/>
                    <a:ea typeface="微軟正黑體"/>
                    <a:cs typeface="Times New Roman"/>
                  </a:rPr>
                  <a:t>Dynamic Adjust Module</a:t>
                </a:r>
                <a:endParaRPr lang="en-US" altLang="zh-TW" sz="1200" dirty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endParaRPr>
              </a:p>
            </p:txBody>
          </p:sp>
          <p:cxnSp>
            <p:nvCxnSpPr>
              <p:cNvPr id="54" name="直線接點 53"/>
              <p:cNvCxnSpPr>
                <a:stCxn id="53" idx="0"/>
                <a:endCxn id="40" idx="2"/>
              </p:cNvCxnSpPr>
              <p:nvPr/>
            </p:nvCxnSpPr>
            <p:spPr>
              <a:xfrm flipH="1" flipV="1">
                <a:off x="5946050" y="5396977"/>
                <a:ext cx="1174" cy="1589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矩形 34"/>
          <p:cNvSpPr/>
          <p:nvPr/>
        </p:nvSpPr>
        <p:spPr>
          <a:xfrm>
            <a:off x="107504" y="4653136"/>
            <a:ext cx="3240360" cy="92333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系統記錄乘車資訊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微軟正黑體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系統</a:t>
            </a:r>
            <a:r>
              <a:rPr lang="zh-TW" altLang="en-US" b="1" dirty="0" smtClean="0">
                <a:solidFill>
                  <a:srgbClr val="C00000"/>
                </a:solidFill>
                <a:latin typeface="Times New Roman"/>
                <a:ea typeface="微軟正黑體"/>
                <a:cs typeface="Times New Roman"/>
              </a:rPr>
              <a:t>主動指引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營業資訊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連線</a:t>
            </a:r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or</a:t>
            </a: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微軟正黑體"/>
                <a:cs typeface="Times New Roman"/>
              </a:rPr>
              <a:t>離線狀態時都可使用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3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>
                <a:latin typeface="Times New Roman"/>
                <a:ea typeface="微軟正黑體"/>
                <a:cs typeface="Times New Roman"/>
              </a:rPr>
              <a:pPr/>
              <a:t>54</a:t>
            </a:fld>
            <a:endParaRPr lang="zh-TW" altLang="en-US">
              <a:latin typeface="Times New Roman"/>
              <a:ea typeface="微軟正黑體"/>
              <a:cs typeface="Times New Roman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53307137"/>
              </p:ext>
            </p:extLst>
          </p:nvPr>
        </p:nvGraphicFramePr>
        <p:xfrm>
          <a:off x="323528" y="1248656"/>
          <a:ext cx="8496944" cy="50606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76264"/>
                <a:gridCol w="3240360"/>
                <a:gridCol w="2880320"/>
              </a:tblGrid>
              <a:tr h="410281"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/>
                        <a:ea typeface="微軟正黑體"/>
                        <a:cs typeface="微軟正黑體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/>
                          <a:ea typeface="微軟正黑體"/>
                          <a:cs typeface="微軟正黑體"/>
                        </a:rPr>
                        <a:t>現行衛星派遣系統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/>
                        <a:ea typeface="微軟正黑體"/>
                        <a:cs typeface="微軟正黑體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/>
                          <a:ea typeface="微軟正黑體"/>
                          <a:cs typeface="微軟正黑體"/>
                        </a:rPr>
                        <a:t>運具營運指引系統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7459">
                <a:tc>
                  <a:txBody>
                    <a:bodyPr/>
                    <a:lstStyle/>
                    <a:p>
                      <a:r>
                        <a:rPr kumimoji="0" lang="zh-TW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系統對象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衛星或無線車隊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司機個人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97459">
                <a:tc>
                  <a:txBody>
                    <a:bodyPr/>
                    <a:lstStyle/>
                    <a:p>
                      <a:r>
                        <a:rPr kumimoji="0" lang="zh-TW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系統目標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車隊收益最大化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司機收益最大化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6135">
                <a:tc>
                  <a:txBody>
                    <a:bodyPr/>
                    <a:lstStyle/>
                    <a:p>
                      <a:r>
                        <a:rPr kumimoji="0" lang="zh-TW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司機加入的動機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增加收益、了解高密度載客區域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74695">
                <a:tc>
                  <a:txBody>
                    <a:bodyPr/>
                    <a:lstStyle/>
                    <a:p>
                      <a:r>
                        <a:rPr kumimoji="0" lang="zh-TW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主要服務對象</a:t>
                      </a:r>
                      <a:endParaRPr kumimoji="0" lang="zh-TW" altLang="en-US" sz="2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/>
                        <a:ea typeface="微軟正黑體"/>
                        <a:cs typeface="微軟正黑體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乘客</a:t>
                      </a:r>
                      <a:endParaRPr kumimoji="0" lang="zh-TW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/>
                        <a:ea typeface="微軟正黑體"/>
                        <a:cs typeface="微軟正黑體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司機</a:t>
                      </a:r>
                      <a:endParaRPr kumimoji="0" lang="zh-TW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/>
                        <a:ea typeface="微軟正黑體"/>
                        <a:cs typeface="微軟正黑體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22068">
                <a:tc>
                  <a:txBody>
                    <a:bodyPr/>
                    <a:lstStyle/>
                    <a:p>
                      <a:r>
                        <a:rPr kumimoji="0" lang="zh-TW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統計資料來源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車隊乘客叫車需求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司機歷史營業資料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079590">
                <a:tc>
                  <a:txBody>
                    <a:bodyPr/>
                    <a:lstStyle/>
                    <a:p>
                      <a:r>
                        <a:rPr kumimoji="0" lang="zh-TW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可否掌握受場域動態影響的營業資訊</a:t>
                      </a:r>
                      <a:r>
                        <a:rPr kumimoji="0" lang="en-US" altLang="zh-TW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(</a:t>
                      </a:r>
                      <a:r>
                        <a:rPr kumimoji="0" lang="zh-TW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需求、展覽、氣候</a:t>
                      </a:r>
                      <a:r>
                        <a:rPr kumimoji="0" lang="en-US" altLang="zh-TW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)</a:t>
                      </a:r>
                      <a:endParaRPr kumimoji="0" lang="zh-TW" altLang="en-US" sz="2000" b="1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/>
                        <a:ea typeface="微軟正黑體"/>
                        <a:cs typeface="微軟正黑體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是</a:t>
                      </a:r>
                      <a:endParaRPr kumimoji="0" lang="en-US" altLang="zh-TW" sz="200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/>
                        <a:ea typeface="微軟正黑體"/>
                        <a:cs typeface="微軟正黑體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41436">
                <a:tc>
                  <a:txBody>
                    <a:bodyPr/>
                    <a:lstStyle/>
                    <a:p>
                      <a:r>
                        <a:rPr kumimoji="0" lang="zh-TW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可否離線使用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是</a:t>
                      </a:r>
                      <a:endParaRPr kumimoji="0" lang="en-US" altLang="zh-TW" sz="200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/>
                        <a:ea typeface="微軟正黑體"/>
                        <a:cs typeface="微軟正黑體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41436">
                <a:tc>
                  <a:txBody>
                    <a:bodyPr/>
                    <a:lstStyle/>
                    <a:p>
                      <a:r>
                        <a:rPr kumimoji="0" lang="zh-TW" altLang="en-US" sz="2000" b="1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如何取得營業需求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被動式接收</a:t>
                      </a:r>
                      <a:r>
                        <a:rPr kumimoji="0" lang="en-US" altLang="zh-TW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(</a:t>
                      </a:r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等待</a:t>
                      </a:r>
                      <a:r>
                        <a:rPr kumimoji="0" lang="en-US" altLang="zh-TW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)</a:t>
                      </a:r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派遣訊息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TW" altLang="en-US" sz="2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/>
                          <a:ea typeface="微軟正黑體"/>
                          <a:cs typeface="微軟正黑體"/>
                        </a:rPr>
                        <a:t>系統主動指引</a:t>
                      </a:r>
                      <a:endParaRPr kumimoji="0" lang="en-US" altLang="zh-TW" sz="200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/>
                        <a:ea typeface="微軟正黑體"/>
                        <a:cs typeface="微軟正黑體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67544" y="34708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latin typeface="Times New Roman"/>
                <a:ea typeface="微軟正黑體"/>
                <a:cs typeface="Times New Roman"/>
              </a:rPr>
              <a:t>與現行派遣技術的比較</a:t>
            </a:r>
            <a:endParaRPr lang="zh-TW" altLang="en-US" sz="4000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8388424" y="3573016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  <a:ea typeface="微軟正黑體"/>
                <a:cs typeface="Times New Roman"/>
              </a:rPr>
              <a:t>勝</a:t>
            </a:r>
            <a:endParaRPr lang="zh-TW" altLang="en-US" sz="3200" b="1" dirty="0">
              <a:solidFill>
                <a:srgbClr val="FF000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8316416" y="4437112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  <a:ea typeface="微軟正黑體"/>
                <a:cs typeface="Times New Roman"/>
              </a:rPr>
              <a:t>勝</a:t>
            </a:r>
            <a:endParaRPr lang="zh-TW" altLang="en-US" sz="3200" b="1" dirty="0">
              <a:solidFill>
                <a:srgbClr val="FF000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8388424" y="5229200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  <a:ea typeface="微軟正黑體"/>
                <a:cs typeface="Times New Roman"/>
              </a:rPr>
              <a:t>勝</a:t>
            </a:r>
            <a:endParaRPr lang="zh-TW" altLang="en-US" sz="3200" b="1" dirty="0">
              <a:solidFill>
                <a:srgbClr val="FF000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8388424" y="5877272"/>
            <a:ext cx="504056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Times New Roman"/>
                <a:ea typeface="微軟正黑體"/>
                <a:cs typeface="Times New Roman"/>
              </a:rPr>
              <a:t>勝</a:t>
            </a:r>
            <a:endParaRPr lang="zh-TW" altLang="en-US" sz="3200" b="1" dirty="0">
              <a:solidFill>
                <a:srgbClr val="FF0000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200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技術特點 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一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)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：提供司機</a:t>
            </a:r>
            <a:r>
              <a:rPr lang="zh-TW" altLang="en-US" dirty="0" smtClean="0">
                <a:solidFill>
                  <a:srgbClr val="FF0000"/>
                </a:solidFill>
                <a:latin typeface="Times New Roman"/>
                <a:ea typeface="微軟正黑體"/>
                <a:cs typeface="Times New Roman"/>
              </a:rPr>
              <a:t>營業指引</a:t>
            </a:r>
            <a:endParaRPr lang="zh-TW" altLang="en-US" dirty="0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11560" y="6356350"/>
            <a:ext cx="1981200" cy="365760"/>
          </a:xfrm>
        </p:spPr>
        <p:txBody>
          <a:bodyPr/>
          <a:lstStyle/>
          <a:p>
            <a:fld id="{73DA0BB7-265A-403C-9275-D587AB510EDC}" type="slidenum">
              <a:rPr lang="zh-TW" altLang="en-US" b="1" smtClean="0">
                <a:latin typeface="Times New Roman"/>
                <a:ea typeface="微軟正黑體"/>
                <a:cs typeface="Times New Roman"/>
              </a:rPr>
              <a:pPr/>
              <a:t>55</a:t>
            </a:fld>
            <a:endParaRPr lang="zh-TW" altLang="en-US" b="1" dirty="0">
              <a:latin typeface="Times New Roman"/>
              <a:ea typeface="微軟正黑體"/>
              <a:cs typeface="Times New Roman"/>
            </a:endParaRPr>
          </a:p>
        </p:txBody>
      </p:sp>
      <p:grpSp>
        <p:nvGrpSpPr>
          <p:cNvPr id="4" name="群組 4"/>
          <p:cNvGrpSpPr/>
          <p:nvPr/>
        </p:nvGrpSpPr>
        <p:grpSpPr>
          <a:xfrm>
            <a:off x="72008" y="1340768"/>
            <a:ext cx="8964488" cy="4864301"/>
            <a:chOff x="251520" y="1340768"/>
            <a:chExt cx="6515118" cy="4864301"/>
          </a:xfrm>
        </p:grpSpPr>
        <p:pic>
          <p:nvPicPr>
            <p:cNvPr id="6" name="圖片 5" descr="未命名6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520" y="1340768"/>
              <a:ext cx="6515118" cy="486430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51520" y="1340768"/>
              <a:ext cx="6515118" cy="4864301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Times New Roman"/>
                <a:ea typeface="微軟正黑體"/>
                <a:cs typeface="Times New Roman"/>
              </a:endParaRPr>
            </a:p>
          </p:txBody>
        </p:sp>
      </p:grpSp>
      <p:sp>
        <p:nvSpPr>
          <p:cNvPr id="13" name="橢圓 12"/>
          <p:cNvSpPr/>
          <p:nvPr/>
        </p:nvSpPr>
        <p:spPr>
          <a:xfrm>
            <a:off x="7452320" y="4725144"/>
            <a:ext cx="864096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終點</a:t>
            </a:r>
            <a:endParaRPr lang="zh-TW" altLang="en-US" sz="11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pic>
        <p:nvPicPr>
          <p:cNvPr id="11" name="Picture 2" descr="C:\Users\I-Ta\Desktop\小黃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88840"/>
            <a:ext cx="771527" cy="4317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1187624" y="2276872"/>
            <a:ext cx="864096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起始點</a:t>
            </a:r>
            <a:endParaRPr lang="zh-TW" altLang="en-US" sz="11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1835696" y="2708920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8:00~10:00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2" name="圓角矩形圖說文字 31"/>
          <p:cNvSpPr/>
          <p:nvPr/>
        </p:nvSpPr>
        <p:spPr>
          <a:xfrm>
            <a:off x="2339752" y="5949280"/>
            <a:ext cx="4140968" cy="720080"/>
          </a:xfrm>
          <a:prstGeom prst="wedgeRoundRectCallout">
            <a:avLst>
              <a:gd name="adj1" fmla="val -16897"/>
              <a:gd name="adj2" fmla="val -63331"/>
              <a:gd name="adj3" fmla="val 16667"/>
            </a:avLst>
          </a:prstGeom>
          <a:solidFill>
            <a:schemeClr val="tx1"/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由營業資訊</a:t>
            </a:r>
            <a: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如：駕駛時段、起點與終點、計程車</a:t>
            </a:r>
            <a: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GPS</a:t>
            </a:r>
            <a:r>
              <a:rPr lang="zh-TW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位置</a:t>
            </a:r>
            <a: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)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與目標</a:t>
            </a:r>
            <a: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如：營收目標</a:t>
            </a:r>
            <a: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)</a:t>
            </a:r>
            <a:b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</a:b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微軟正黑體"/>
                <a:cs typeface="Times New Roman"/>
              </a:rPr>
              <a:t>計算營業範圍或使用者輸入，取得營業範圍</a:t>
            </a:r>
            <a:endParaRPr lang="en-US" altLang="zh-TW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3851920" y="3933056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10:00~12:00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5508104" y="2708920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12:00~14:00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6084168" y="4077072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14:00~16:00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95536" y="1484784"/>
            <a:ext cx="8568952" cy="4392488"/>
          </a:xfrm>
          <a:prstGeom prst="ellipse">
            <a:avLst/>
          </a:prstGeom>
          <a:noFill/>
          <a:ln w="38100">
            <a:solidFill>
              <a:srgbClr val="2204F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35496" y="1340768"/>
            <a:ext cx="2088232" cy="5760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以</a:t>
            </a:r>
            <a:r>
              <a:rPr lang="en-US" altLang="zh-TW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Taxi Driver</a:t>
            </a:r>
            <a:r>
              <a:rPr lang="zh-TW" altLang="en-US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為例</a:t>
            </a:r>
            <a:endParaRPr lang="zh-TW" altLang="en-US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848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6" grpId="0" animBg="1"/>
      <p:bldP spid="37" grpId="0" animBg="1"/>
      <p:bldP spid="38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技術特點 </a:t>
            </a:r>
            <a:r>
              <a:rPr lang="zh-TW" altLang="zh-TW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二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)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：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/>
                <a:ea typeface="微軟正黑體"/>
                <a:cs typeface="Times New Roman"/>
              </a:rPr>
              <a:t>巨量資料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營業指引</a:t>
            </a:r>
            <a:endParaRPr lang="zh-TW" altLang="en-US" dirty="0">
              <a:solidFill>
                <a:srgbClr val="FF000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b="1" smtClean="0">
                <a:latin typeface="Times New Roman"/>
                <a:ea typeface="微軟正黑體"/>
                <a:cs typeface="Times New Roman"/>
              </a:rPr>
              <a:pPr/>
              <a:t>56</a:t>
            </a:fld>
            <a:endParaRPr lang="zh-TW" altLang="en-US" b="1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851920" y="54868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b="1" dirty="0" smtClean="0">
              <a:latin typeface="Times New Roman"/>
              <a:ea typeface="微軟正黑體"/>
              <a:cs typeface="Times New Roman"/>
            </a:endParaRPr>
          </a:p>
          <a:p>
            <a:endParaRPr lang="zh-TW" altLang="en-US" b="1" dirty="0">
              <a:latin typeface="Times New Roman"/>
              <a:ea typeface="微軟正黑體"/>
              <a:cs typeface="Times New Roman"/>
            </a:endParaRPr>
          </a:p>
        </p:txBody>
      </p:sp>
      <p:grpSp>
        <p:nvGrpSpPr>
          <p:cNvPr id="4" name="群組 4"/>
          <p:cNvGrpSpPr/>
          <p:nvPr/>
        </p:nvGrpSpPr>
        <p:grpSpPr>
          <a:xfrm>
            <a:off x="72008" y="1340768"/>
            <a:ext cx="8964488" cy="4864301"/>
            <a:chOff x="251520" y="1340768"/>
            <a:chExt cx="6515118" cy="4864301"/>
          </a:xfrm>
        </p:grpSpPr>
        <p:pic>
          <p:nvPicPr>
            <p:cNvPr id="6" name="圖片 5" descr="未命名6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520" y="1340768"/>
              <a:ext cx="6515118" cy="486430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51520" y="1340768"/>
              <a:ext cx="6515118" cy="4864301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Times New Roman"/>
                <a:ea typeface="微軟正黑體"/>
                <a:cs typeface="Times New Roman"/>
              </a:endParaRPr>
            </a:p>
          </p:txBody>
        </p:sp>
      </p:grpSp>
      <p:sp>
        <p:nvSpPr>
          <p:cNvPr id="13" name="橢圓 12"/>
          <p:cNvSpPr/>
          <p:nvPr/>
        </p:nvSpPr>
        <p:spPr>
          <a:xfrm>
            <a:off x="7668344" y="5229200"/>
            <a:ext cx="864096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終點</a:t>
            </a:r>
            <a:endParaRPr lang="zh-TW" altLang="en-US" sz="11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187624" y="2276872"/>
            <a:ext cx="864096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起始點</a:t>
            </a:r>
            <a:endParaRPr lang="zh-TW" altLang="en-US" sz="11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1835696" y="2708920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8:00~10:00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3851920" y="3933056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10:00~12:00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5508104" y="2708920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12:00~14:00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6372200" y="4293096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14:00~16:00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pic>
        <p:nvPicPr>
          <p:cNvPr id="59394" name="Picture 2" descr="C:\Users\Channing\Desktop\20078810316450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55646" y="2132857"/>
            <a:ext cx="1244346" cy="792088"/>
          </a:xfrm>
          <a:prstGeom prst="rect">
            <a:avLst/>
          </a:prstGeom>
          <a:noFill/>
        </p:spPr>
      </p:pic>
      <p:pic>
        <p:nvPicPr>
          <p:cNvPr id="11" name="Picture 2" descr="C:\Users\I-Ta\Desktop\小黃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92896"/>
            <a:ext cx="771527" cy="4317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1763688" y="4077072"/>
            <a:ext cx="1656184" cy="1008112"/>
            <a:chOff x="1691680" y="4077072"/>
            <a:chExt cx="1656184" cy="1008112"/>
          </a:xfrm>
        </p:grpSpPr>
        <p:sp>
          <p:nvSpPr>
            <p:cNvPr id="18" name="橢圓 17"/>
            <p:cNvSpPr/>
            <p:nvPr/>
          </p:nvSpPr>
          <p:spPr>
            <a:xfrm>
              <a:off x="1691680" y="4149080"/>
              <a:ext cx="1656184" cy="936104"/>
            </a:xfrm>
            <a:prstGeom prst="ellipse">
              <a:avLst/>
            </a:prstGeom>
            <a:solidFill>
              <a:srgbClr val="66FF66">
                <a:alpha val="22000"/>
              </a:srgbClr>
            </a:solidFill>
            <a:ln w="2540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10:00~12:00</a:t>
              </a:r>
              <a:endParaRPr lang="zh-TW" altLang="en-US" sz="1400" b="1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pic>
          <p:nvPicPr>
            <p:cNvPr id="19" name="Picture 2" descr="C:\Users\Channing\Desktop\20078810316450_2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27784" y="4077072"/>
              <a:ext cx="635714" cy="404664"/>
            </a:xfrm>
            <a:prstGeom prst="rect">
              <a:avLst/>
            </a:prstGeom>
            <a:noFill/>
          </p:spPr>
        </p:pic>
      </p:grpSp>
      <p:grpSp>
        <p:nvGrpSpPr>
          <p:cNvPr id="22" name="群組 21"/>
          <p:cNvGrpSpPr/>
          <p:nvPr/>
        </p:nvGrpSpPr>
        <p:grpSpPr>
          <a:xfrm>
            <a:off x="3779912" y="3356992"/>
            <a:ext cx="1656184" cy="1008112"/>
            <a:chOff x="1691680" y="4077072"/>
            <a:chExt cx="1656184" cy="1008112"/>
          </a:xfrm>
        </p:grpSpPr>
        <p:sp>
          <p:nvSpPr>
            <p:cNvPr id="23" name="橢圓 22"/>
            <p:cNvSpPr/>
            <p:nvPr/>
          </p:nvSpPr>
          <p:spPr>
            <a:xfrm>
              <a:off x="1691680" y="4149080"/>
              <a:ext cx="1656184" cy="936104"/>
            </a:xfrm>
            <a:prstGeom prst="ellipse">
              <a:avLst/>
            </a:prstGeom>
            <a:solidFill>
              <a:srgbClr val="66FF66">
                <a:alpha val="22000"/>
              </a:srgbClr>
            </a:solidFill>
            <a:ln w="2540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12:00~14:00</a:t>
              </a:r>
              <a:endParaRPr lang="zh-TW" altLang="en-US" sz="1400" b="1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pic>
          <p:nvPicPr>
            <p:cNvPr id="24" name="Picture 2" descr="C:\Users\Channing\Desktop\20078810316450_2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27784" y="4077072"/>
              <a:ext cx="635714" cy="404664"/>
            </a:xfrm>
            <a:prstGeom prst="rect">
              <a:avLst/>
            </a:prstGeom>
            <a:noFill/>
          </p:spPr>
        </p:pic>
      </p:grpSp>
      <p:grpSp>
        <p:nvGrpSpPr>
          <p:cNvPr id="29" name="群組 28"/>
          <p:cNvGrpSpPr/>
          <p:nvPr/>
        </p:nvGrpSpPr>
        <p:grpSpPr>
          <a:xfrm>
            <a:off x="5076056" y="4437112"/>
            <a:ext cx="1656184" cy="1008112"/>
            <a:chOff x="1691680" y="4077072"/>
            <a:chExt cx="1656184" cy="1008112"/>
          </a:xfrm>
        </p:grpSpPr>
        <p:sp>
          <p:nvSpPr>
            <p:cNvPr id="30" name="橢圓 29"/>
            <p:cNvSpPr/>
            <p:nvPr/>
          </p:nvSpPr>
          <p:spPr>
            <a:xfrm>
              <a:off x="1691680" y="4149080"/>
              <a:ext cx="1656184" cy="936104"/>
            </a:xfrm>
            <a:prstGeom prst="ellipse">
              <a:avLst/>
            </a:prstGeom>
            <a:solidFill>
              <a:srgbClr val="66FF66">
                <a:alpha val="22000"/>
              </a:srgbClr>
            </a:solidFill>
            <a:ln w="2540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smtClean="0">
                  <a:solidFill>
                    <a:schemeClr val="tx1"/>
                  </a:solidFill>
                  <a:latin typeface="Times New Roman"/>
                  <a:ea typeface="微軟正黑體"/>
                  <a:cs typeface="Times New Roman"/>
                </a:rPr>
                <a:t>14:00~16:00</a:t>
              </a:r>
              <a:endParaRPr lang="zh-TW" altLang="en-US" sz="1400" b="1" dirty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endParaRPr>
            </a:p>
          </p:txBody>
        </p:sp>
        <p:pic>
          <p:nvPicPr>
            <p:cNvPr id="33" name="Picture 2" descr="C:\Users\Channing\Desktop\20078810316450_2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27784" y="4077072"/>
              <a:ext cx="635714" cy="404664"/>
            </a:xfrm>
            <a:prstGeom prst="rect">
              <a:avLst/>
            </a:prstGeom>
            <a:noFill/>
          </p:spPr>
        </p:pic>
      </p:grpSp>
      <p:sp>
        <p:nvSpPr>
          <p:cNvPr id="25" name="圓角矩形 24"/>
          <p:cNvSpPr/>
          <p:nvPr/>
        </p:nvSpPr>
        <p:spPr>
          <a:xfrm>
            <a:off x="35496" y="1340768"/>
            <a:ext cx="2088232" cy="5760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以</a:t>
            </a:r>
            <a:r>
              <a:rPr lang="en-US" altLang="zh-TW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Taxi Driver</a:t>
            </a:r>
            <a:r>
              <a:rPr lang="zh-TW" altLang="en-US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為例</a:t>
            </a:r>
            <a:endParaRPr lang="zh-TW" altLang="en-US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941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b="1" smtClean="0">
                <a:latin typeface="Times New Roman"/>
                <a:ea typeface="微軟正黑體"/>
                <a:cs typeface="Times New Roman"/>
              </a:rPr>
              <a:pPr/>
              <a:t>57</a:t>
            </a:fld>
            <a:endParaRPr lang="zh-TW" altLang="en-US" b="1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851920" y="54868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b="1" dirty="0" smtClean="0">
              <a:latin typeface="Times New Roman"/>
              <a:ea typeface="微軟正黑體"/>
              <a:cs typeface="Times New Roman"/>
            </a:endParaRPr>
          </a:p>
          <a:p>
            <a:endParaRPr lang="zh-TW" altLang="en-US" b="1" dirty="0">
              <a:latin typeface="Times New Roman"/>
              <a:ea typeface="微軟正黑體"/>
              <a:cs typeface="Times New Roman"/>
            </a:endParaRPr>
          </a:p>
        </p:txBody>
      </p:sp>
      <p:grpSp>
        <p:nvGrpSpPr>
          <p:cNvPr id="4" name="群組 4"/>
          <p:cNvGrpSpPr/>
          <p:nvPr/>
        </p:nvGrpSpPr>
        <p:grpSpPr>
          <a:xfrm>
            <a:off x="72008" y="1340768"/>
            <a:ext cx="8964488" cy="4864301"/>
            <a:chOff x="251520" y="1340768"/>
            <a:chExt cx="6515118" cy="4864301"/>
          </a:xfrm>
        </p:grpSpPr>
        <p:pic>
          <p:nvPicPr>
            <p:cNvPr id="6" name="圖片 5" descr="未命名6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520" y="1340768"/>
              <a:ext cx="6515118" cy="486430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51520" y="1340768"/>
              <a:ext cx="6515118" cy="4864301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Times New Roman"/>
                <a:ea typeface="微軟正黑體"/>
                <a:cs typeface="Times New Roman"/>
              </a:endParaRPr>
            </a:p>
          </p:txBody>
        </p:sp>
      </p:grpSp>
      <p:sp>
        <p:nvSpPr>
          <p:cNvPr id="13" name="橢圓 12"/>
          <p:cNvSpPr/>
          <p:nvPr/>
        </p:nvSpPr>
        <p:spPr>
          <a:xfrm>
            <a:off x="7668344" y="5229200"/>
            <a:ext cx="864096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終點</a:t>
            </a:r>
            <a:endParaRPr lang="zh-TW" altLang="en-US" sz="11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187624" y="2276872"/>
            <a:ext cx="864096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起始點</a:t>
            </a:r>
            <a:endParaRPr lang="zh-TW" altLang="en-US" sz="11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1835696" y="2708920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8:00~10:00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3851920" y="3933056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10:00~12:00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5508104" y="2708920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12:00~14:00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6372200" y="4293096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14:00~16:00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pic>
        <p:nvPicPr>
          <p:cNvPr id="11" name="Picture 2" descr="C:\Users\I-Ta\Desktop\小黃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92896"/>
            <a:ext cx="771527" cy="4317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圓角矩形 14"/>
          <p:cNvSpPr/>
          <p:nvPr/>
        </p:nvSpPr>
        <p:spPr>
          <a:xfrm>
            <a:off x="35496" y="1340768"/>
            <a:ext cx="2088232" cy="5760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以</a:t>
            </a:r>
            <a:r>
              <a:rPr lang="en-US" altLang="zh-TW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Taxi Driver</a:t>
            </a:r>
            <a:r>
              <a:rPr lang="zh-TW" altLang="en-US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為例</a:t>
            </a:r>
            <a:endParaRPr lang="zh-TW" altLang="en-US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-10090" y="11663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                      技術特點 </a:t>
            </a:r>
            <a:r>
              <a:rPr lang="zh-TW" altLang="zh-TW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三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)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：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/>
            </a:r>
            <a:br>
              <a:rPr lang="en-US" altLang="zh-TW" dirty="0" smtClean="0">
                <a:latin typeface="Times New Roman"/>
                <a:ea typeface="微軟正黑體"/>
                <a:cs typeface="Times New Roman"/>
              </a:rPr>
            </a:b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       </a:t>
            </a:r>
            <a:r>
              <a:rPr lang="zh-TW" altLang="en-US" dirty="0" smtClean="0">
                <a:solidFill>
                  <a:srgbClr val="000000"/>
                </a:solidFill>
                <a:latin typeface="Times New Roman"/>
                <a:ea typeface="微軟正黑體"/>
                <a:cs typeface="Times New Roman"/>
              </a:rPr>
              <a:t>依實際營業結果動態調整營業指引</a:t>
            </a:r>
            <a:endParaRPr lang="zh-TW" altLang="en-US" dirty="0">
              <a:solidFill>
                <a:srgbClr val="000000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791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97965E-6 C -0.00122 0.01064 -0.00313 0.02035 -0.00434 0.03099 C -0.00382 0.04972 -0.00365 0.06822 -0.00278 0.08696 C -0.00139 0.11772 0.01632 0.13552 0.02899 0.15842 C 0.03194 0.16929 0.03021 0.16327 0.03628 0.17969 C 0.03733 0.18224 0.03924 0.18733 0.03924 0.18733 C 0.0408 0.19565 0.04167 0.20421 0.04358 0.21253 C 0.04427 0.22826 0.04306 0.25023 0.05087 0.26457 C 0.05382 0.26989 0.06007 0.27613 0.06389 0.28006 C 0.06667 0.28284 0.07257 0.2877 0.07257 0.2877 C 0.07448 0.29556 0.07778 0.30389 0.08125 0.31082 C 0.08594 0.33071 0.07847 0.30134 0.08559 0.32239 C 0.08906 0.33303 0.0908 0.34366 0.1 0.34759 C 0.11024 0.36055 0.11632 0.35846 0.1276 0.36494 C 0.1375 0.37072 0.14497 0.38182 0.15521 0.38622 C 0.16215 0.39246 0.16979 0.39709 0.17691 0.40356 C 0.18819 0.41374 0.20122 0.43247 0.21458 0.43825 C 0.22101 0.44403 0.2276 0.44542 0.2349 0.44796 C 0.24201 0.45051 0.24913 0.4556 0.2566 0.4556 " pathEditMode="relative" ptsTypes="ffffff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9750"/>
            <a:ext cx="9144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                      技術特點 </a:t>
            </a:r>
            <a:r>
              <a:rPr lang="zh-TW" altLang="zh-TW" dirty="0" smtClean="0">
                <a:latin typeface="Times New Roman"/>
                <a:ea typeface="微軟正黑體"/>
                <a:cs typeface="Times New Roman"/>
              </a:rPr>
              <a:t>(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三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)</a:t>
            </a:r>
            <a:r>
              <a:rPr lang="zh-TW" altLang="en-US" dirty="0" smtClean="0">
                <a:latin typeface="Times New Roman"/>
                <a:ea typeface="微軟正黑體"/>
                <a:cs typeface="Times New Roman"/>
              </a:rPr>
              <a:t>：</a:t>
            </a: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/>
            </a:r>
            <a:br>
              <a:rPr lang="en-US" altLang="zh-TW" dirty="0" smtClean="0">
                <a:latin typeface="Times New Roman"/>
                <a:ea typeface="微軟正黑體"/>
                <a:cs typeface="Times New Roman"/>
              </a:rPr>
            </a:br>
            <a:r>
              <a:rPr lang="en-US" altLang="zh-TW" dirty="0" smtClean="0">
                <a:latin typeface="Times New Roman"/>
                <a:ea typeface="微軟正黑體"/>
                <a:cs typeface="Times New Roman"/>
              </a:rPr>
              <a:t>       </a:t>
            </a:r>
            <a:r>
              <a:rPr lang="zh-TW" altLang="en-US" dirty="0" smtClean="0">
                <a:solidFill>
                  <a:srgbClr val="000000"/>
                </a:solidFill>
                <a:latin typeface="Times New Roman"/>
                <a:ea typeface="微軟正黑體"/>
                <a:cs typeface="Times New Roman"/>
              </a:rPr>
              <a:t>依實際營業結果動態調整營業指引</a:t>
            </a:r>
            <a:endParaRPr lang="zh-TW" altLang="en-US" dirty="0">
              <a:solidFill>
                <a:srgbClr val="000000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b="1" smtClean="0">
                <a:latin typeface="Times New Roman"/>
                <a:ea typeface="微軟正黑體"/>
                <a:cs typeface="Times New Roman"/>
              </a:rPr>
              <a:pPr/>
              <a:t>58</a:t>
            </a:fld>
            <a:endParaRPr lang="zh-TW" altLang="en-US" b="1"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851920" y="54868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b="1" dirty="0" smtClean="0">
              <a:latin typeface="Times New Roman"/>
              <a:ea typeface="微軟正黑體"/>
              <a:cs typeface="Times New Roman"/>
            </a:endParaRPr>
          </a:p>
          <a:p>
            <a:endParaRPr lang="zh-TW" altLang="en-US" b="1" dirty="0">
              <a:latin typeface="Times New Roman"/>
              <a:ea typeface="微軟正黑體"/>
              <a:cs typeface="Times New Roman"/>
            </a:endParaRPr>
          </a:p>
        </p:txBody>
      </p:sp>
      <p:grpSp>
        <p:nvGrpSpPr>
          <p:cNvPr id="4" name="群組 4"/>
          <p:cNvGrpSpPr/>
          <p:nvPr/>
        </p:nvGrpSpPr>
        <p:grpSpPr>
          <a:xfrm>
            <a:off x="72008" y="1340768"/>
            <a:ext cx="8964488" cy="4864301"/>
            <a:chOff x="251520" y="1340768"/>
            <a:chExt cx="6515118" cy="4864301"/>
          </a:xfrm>
        </p:grpSpPr>
        <p:pic>
          <p:nvPicPr>
            <p:cNvPr id="6" name="圖片 5" descr="未命名6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520" y="1340768"/>
              <a:ext cx="6515118" cy="486430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51520" y="1340768"/>
              <a:ext cx="6515118" cy="4864301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Times New Roman"/>
                <a:ea typeface="微軟正黑體"/>
                <a:cs typeface="Times New Roman"/>
              </a:endParaRPr>
            </a:p>
          </p:txBody>
        </p:sp>
      </p:grpSp>
      <p:sp>
        <p:nvSpPr>
          <p:cNvPr id="13" name="橢圓 12"/>
          <p:cNvSpPr/>
          <p:nvPr/>
        </p:nvSpPr>
        <p:spPr>
          <a:xfrm>
            <a:off x="7668344" y="5229200"/>
            <a:ext cx="864096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終點</a:t>
            </a:r>
            <a:endParaRPr lang="zh-TW" altLang="en-US" sz="11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187624" y="2276872"/>
            <a:ext cx="864096" cy="2880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起始點</a:t>
            </a:r>
            <a:endParaRPr lang="zh-TW" altLang="en-US" sz="11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4788024" y="4725144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11:00~13:00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6588224" y="4221088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15:00~16:00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7236296" y="2852936"/>
            <a:ext cx="1656184" cy="936104"/>
          </a:xfrm>
          <a:prstGeom prst="ellipse">
            <a:avLst/>
          </a:prstGeom>
          <a:solidFill>
            <a:srgbClr val="66FF66">
              <a:alpha val="22000"/>
            </a:srgbClr>
          </a:solidFill>
          <a:ln w="2540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13:00~15:00</a:t>
            </a:r>
            <a:endParaRPr lang="zh-TW" altLang="en-US" sz="1400" b="1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  <p:pic>
        <p:nvPicPr>
          <p:cNvPr id="11" name="Picture 2" descr="C:\Users\I-Ta\Desktop\小黃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661248"/>
            <a:ext cx="771527" cy="4317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圓角矩形 13"/>
          <p:cNvSpPr/>
          <p:nvPr/>
        </p:nvSpPr>
        <p:spPr>
          <a:xfrm>
            <a:off x="35496" y="1340768"/>
            <a:ext cx="2088232" cy="5760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以</a:t>
            </a:r>
            <a:r>
              <a:rPr lang="en-US" altLang="zh-TW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Taxi Driver</a:t>
            </a:r>
            <a:r>
              <a:rPr lang="zh-TW" altLang="en-US" dirty="0" smtClean="0">
                <a:solidFill>
                  <a:schemeClr val="tx1"/>
                </a:solidFill>
                <a:latin typeface="Times New Roman"/>
                <a:ea typeface="微軟正黑體"/>
                <a:cs typeface="Times New Roman"/>
              </a:rPr>
              <a:t>為例</a:t>
            </a:r>
            <a:endParaRPr lang="zh-TW" altLang="en-US" dirty="0">
              <a:solidFill>
                <a:schemeClr val="tx1"/>
              </a:solidFill>
              <a:latin typeface="Times New Roman"/>
              <a:ea typeface="微軟正黑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0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8112" y="2733873"/>
            <a:ext cx="7772400" cy="1470025"/>
          </a:xfrm>
        </p:spPr>
        <p:txBody>
          <a:bodyPr>
            <a:normAutofit/>
          </a:bodyPr>
          <a:lstStyle/>
          <a:p>
            <a:r>
              <a:rPr kumimoji="1" lang="zh-TW" altLang="en-US" b="1" dirty="0">
                <a:latin typeface="Times New Roman"/>
                <a:cs typeface="Times New Roman"/>
              </a:rPr>
              <a:t>司機服務認證平台</a:t>
            </a:r>
            <a:r>
              <a:rPr kumimoji="1" lang="en-US" altLang="zh-TW" dirty="0">
                <a:latin typeface="Times New Roman"/>
                <a:cs typeface="Times New Roman"/>
              </a:rPr>
              <a:t/>
            </a:r>
            <a:br>
              <a:rPr kumimoji="1" lang="en-US" altLang="zh-TW" dirty="0">
                <a:latin typeface="Times New Roman"/>
                <a:cs typeface="Times New Roman"/>
              </a:rPr>
            </a:br>
            <a:r>
              <a:rPr lang="en-US" altLang="zh-TW" dirty="0" smtClean="0"/>
              <a:t>my.taxi.org.tw:20501</a:t>
            </a:r>
            <a:endParaRPr kumimoji="1" lang="zh-TW" altLang="en-US" dirty="0"/>
          </a:p>
        </p:txBody>
      </p:sp>
      <p:pic>
        <p:nvPicPr>
          <p:cNvPr id="4" name="圖片 3" descr="ttaa 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24" y="2592288"/>
            <a:ext cx="1988840" cy="1988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99078" y="1884402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smtClean="0">
                <a:latin typeface="微軟正黑體"/>
                <a:ea typeface="微軟正黑體"/>
                <a:cs typeface="微軟正黑體"/>
              </a:rPr>
              <a:t>附件三：</a:t>
            </a:r>
            <a:endParaRPr lang="zh-TW" altLang="en-US" sz="4000" b="1"/>
          </a:p>
        </p:txBody>
      </p:sp>
    </p:spTree>
    <p:extLst>
      <p:ext uri="{BB962C8B-B14F-4D97-AF65-F5344CB8AC3E}">
        <p14:creationId xmlns:p14="http://schemas.microsoft.com/office/powerpoint/2010/main" val="186389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4882" y="3092911"/>
            <a:ext cx="1484221" cy="148422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1658420" y="5839421"/>
            <a:ext cx="1247141" cy="325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服務供應者</a:t>
            </a:r>
          </a:p>
        </p:txBody>
      </p:sp>
      <p:sp>
        <p:nvSpPr>
          <p:cNvPr id="203" name="Shape 203"/>
          <p:cNvSpPr/>
          <p:nvPr/>
        </p:nvSpPr>
        <p:spPr>
          <a:xfrm>
            <a:off x="6279145" y="5826525"/>
            <a:ext cx="124714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服務需求者</a:t>
            </a:r>
          </a:p>
        </p:txBody>
      </p:sp>
      <p:pic>
        <p:nvPicPr>
          <p:cNvPr id="20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4140" y="4054341"/>
            <a:ext cx="1719226" cy="1719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1203" y="4884110"/>
            <a:ext cx="521575" cy="974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3370" y="4168446"/>
            <a:ext cx="777241" cy="777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9790" y="4745643"/>
            <a:ext cx="689910" cy="578635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 rot="2700000">
            <a:off x="5278963" y="4354737"/>
            <a:ext cx="775317" cy="395247"/>
          </a:xfrm>
          <a:prstGeom prst="leftRightArrow">
            <a:avLst>
              <a:gd name="adj1" fmla="val 32000"/>
              <a:gd name="adj2" fmla="val 71004"/>
            </a:avLst>
          </a:pr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/>
            <a:endParaRPr/>
          </a:p>
        </p:txBody>
      </p:sp>
      <p:sp>
        <p:nvSpPr>
          <p:cNvPr id="209" name="Shape 209"/>
          <p:cNvSpPr/>
          <p:nvPr/>
        </p:nvSpPr>
        <p:spPr>
          <a:xfrm rot="18900000">
            <a:off x="2969035" y="4354737"/>
            <a:ext cx="772373" cy="395247"/>
          </a:xfrm>
          <a:prstGeom prst="leftRightArrow">
            <a:avLst>
              <a:gd name="adj1" fmla="val 32000"/>
              <a:gd name="adj2" fmla="val 71004"/>
            </a:avLst>
          </a:pr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1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0964" y="1039917"/>
            <a:ext cx="521575" cy="974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5464" y="1281217"/>
            <a:ext cx="521575" cy="974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6464" y="1281217"/>
            <a:ext cx="521575" cy="97464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 rot="16200000">
            <a:off x="4150443" y="2356113"/>
            <a:ext cx="762617" cy="395247"/>
          </a:xfrm>
          <a:prstGeom prst="leftRightArrow">
            <a:avLst>
              <a:gd name="adj1" fmla="val 32000"/>
              <a:gd name="adj2" fmla="val 71004"/>
            </a:avLst>
          </a:pr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5271651" y="1605598"/>
            <a:ext cx="1018541" cy="325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共創善者</a:t>
            </a:r>
          </a:p>
        </p:txBody>
      </p:sp>
      <p:sp>
        <p:nvSpPr>
          <p:cNvPr id="16" name="標題 43"/>
          <p:cNvSpPr txBox="1">
            <a:spLocks/>
          </p:cNvSpPr>
          <p:nvPr/>
        </p:nvSpPr>
        <p:spPr>
          <a:xfrm>
            <a:off x="0" y="269776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終極關懷：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善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431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391392"/>
            <a:ext cx="8964488" cy="1143000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 smtClean="0"/>
              <a:t>司機評價查詢回報系統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台版</a:t>
            </a:r>
            <a:r>
              <a:rPr kumimoji="1" lang="en-US" altLang="zh-TW" dirty="0" smtClean="0"/>
              <a:t>Uber</a:t>
            </a:r>
            <a:r>
              <a:rPr kumimoji="1" lang="zh-TW" altLang="en-US" dirty="0" smtClean="0"/>
              <a:t>示意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" y="1492720"/>
            <a:ext cx="2904603" cy="51663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86" y="1514558"/>
            <a:ext cx="2880320" cy="51231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089" y="1503040"/>
            <a:ext cx="2904603" cy="51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485800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zh-TW" altLang="en-US" b="1" smtClean="0"/>
              <a:t>「交通接送」係</a:t>
            </a:r>
            <a:r>
              <a:rPr kumimoji="1" lang="zh-TW" altLang="en-US" b="1" dirty="0" smtClean="0"/>
              <a:t>長照服務之</a:t>
            </a:r>
            <a:r>
              <a:rPr kumimoji="1" lang="zh-TW" altLang="en-US" b="1" dirty="0"/>
              <a:t>關鍵</a:t>
            </a:r>
            <a:r>
              <a:rPr kumimoji="1" lang="zh-TW" altLang="en-US" b="1" dirty="0" smtClean="0"/>
              <a:t>媒介</a:t>
            </a:r>
            <a:r>
              <a:rPr kumimoji="1" lang="en-US" altLang="zh-TW" b="1" dirty="0" smtClean="0"/>
              <a:t/>
            </a:r>
            <a:br>
              <a:rPr kumimoji="1" lang="en-US" altLang="zh-TW" b="1" dirty="0" smtClean="0"/>
            </a:br>
            <a:endParaRPr kumimoji="1" lang="zh-TW" altLang="en-US" sz="27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47260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kumimoji="1" lang="zh-TW" altLang="en-US" sz="5800" dirty="0" smtClean="0"/>
              <a:t>長期</a:t>
            </a:r>
            <a:r>
              <a:rPr kumimoji="1" lang="zh-TW" altLang="en-US" sz="5800" dirty="0"/>
              <a:t>照顧十年</a:t>
            </a:r>
            <a:r>
              <a:rPr kumimoji="1" lang="zh-TW" altLang="en-US" sz="5800" dirty="0" smtClean="0"/>
              <a:t>計畫</a:t>
            </a:r>
            <a:r>
              <a:rPr kumimoji="1" lang="en-US" altLang="zh-TW" sz="5800" dirty="0" smtClean="0"/>
              <a:t>2.0</a:t>
            </a:r>
            <a:r>
              <a:rPr kumimoji="1" lang="zh-TW" altLang="en-US" sz="5800" dirty="0" smtClean="0"/>
              <a:t>政策白皮書</a:t>
            </a:r>
            <a:r>
              <a:rPr kumimoji="1" lang="en-US" altLang="zh-TW" sz="5800" dirty="0" smtClean="0"/>
              <a:t>(p</a:t>
            </a:r>
            <a:r>
              <a:rPr kumimoji="1" lang="en-US" altLang="zh-TW" sz="5800" dirty="0"/>
              <a:t>. </a:t>
            </a:r>
            <a:r>
              <a:rPr kumimoji="1" lang="en-US" altLang="zh-TW" sz="5800" dirty="0" smtClean="0"/>
              <a:t>44-45)</a:t>
            </a:r>
            <a:r>
              <a:rPr kumimoji="1" lang="zh-TW" altLang="en-US" sz="5800" dirty="0" smtClean="0"/>
              <a:t>指出：</a:t>
            </a:r>
            <a:endParaRPr kumimoji="1" lang="en-US" altLang="zh-TW" sz="5800" dirty="0" smtClean="0"/>
          </a:p>
          <a:p>
            <a:pPr lvl="1">
              <a:lnSpc>
                <a:spcPct val="160000"/>
              </a:lnSpc>
            </a:pPr>
            <a:r>
              <a:rPr kumimoji="1" lang="zh-TW" altLang="en-US" sz="4500" u="sng" dirty="0" smtClean="0"/>
              <a:t>使用交通接送服務</a:t>
            </a:r>
            <a:r>
              <a:rPr kumimoji="1" lang="zh-TW" altLang="en-US" sz="4500" u="sng" dirty="0"/>
              <a:t>之老人迅速</a:t>
            </a:r>
            <a:r>
              <a:rPr kumimoji="1" lang="zh-TW" altLang="en-US" sz="4500" u="sng" dirty="0" smtClean="0"/>
              <a:t>增加，惟</a:t>
            </a:r>
            <a:r>
              <a:rPr kumimoji="1" lang="zh-TW" altLang="en-US" sz="4500" u="sng" dirty="0"/>
              <a:t>民眾屢反映現行交通接送服務較為</a:t>
            </a:r>
            <a:r>
              <a:rPr kumimoji="1" lang="zh-TW" altLang="en-US" sz="4500" u="sng" dirty="0" smtClean="0"/>
              <a:t>制式化，缺乏</a:t>
            </a:r>
            <a:r>
              <a:rPr kumimoji="1" lang="zh-TW" altLang="en-US" sz="4500" u="sng" dirty="0"/>
              <a:t>使用</a:t>
            </a:r>
            <a:r>
              <a:rPr kumimoji="1" lang="zh-TW" altLang="en-US" sz="4500" u="sng" dirty="0" smtClean="0"/>
              <a:t>彈性</a:t>
            </a:r>
            <a:r>
              <a:rPr kumimoji="1" lang="zh-TW" altLang="en-US" sz="4500" dirty="0" smtClean="0"/>
              <a:t>，偏鄉</a:t>
            </a:r>
            <a:r>
              <a:rPr kumimoji="1" lang="zh-TW" altLang="en-US" sz="4500" dirty="0"/>
              <a:t>之交通服務資源亦較</a:t>
            </a:r>
            <a:r>
              <a:rPr kumimoji="1" lang="zh-TW" altLang="en-US" sz="4500" dirty="0" smtClean="0"/>
              <a:t>缺乏，且</a:t>
            </a:r>
            <a:r>
              <a:rPr kumimoji="1" lang="zh-TW" altLang="en-US" sz="4500" dirty="0"/>
              <a:t>補助額度未能</a:t>
            </a:r>
            <a:r>
              <a:rPr kumimoji="1" lang="zh-TW" altLang="en-US" sz="4500" dirty="0" smtClean="0"/>
              <a:t>回應</a:t>
            </a:r>
            <a:r>
              <a:rPr kumimoji="1" lang="zh-TW" altLang="en-US" sz="4500" dirty="0"/>
              <a:t>物價水準</a:t>
            </a:r>
            <a:r>
              <a:rPr kumimoji="1" lang="zh-TW" altLang="en-US" sz="4500" dirty="0" smtClean="0"/>
              <a:t>。</a:t>
            </a:r>
            <a:endParaRPr kumimoji="1" lang="en-US" altLang="zh-TW" sz="4500" dirty="0" smtClean="0"/>
          </a:p>
          <a:p>
            <a:pPr lvl="1">
              <a:lnSpc>
                <a:spcPct val="160000"/>
              </a:lnSpc>
            </a:pPr>
            <a:r>
              <a:rPr kumimoji="1" lang="zh-TW" altLang="en-US" sz="4500" dirty="0" smtClean="0"/>
              <a:t>為</a:t>
            </a:r>
            <a:r>
              <a:rPr kumimoji="1" lang="zh-TW" altLang="en-US" sz="4500" dirty="0"/>
              <a:t>因應民眾使用之多元</a:t>
            </a:r>
            <a:r>
              <a:rPr kumimoji="1" lang="zh-TW" altLang="en-US" sz="4500" dirty="0" smtClean="0"/>
              <a:t>需求，</a:t>
            </a:r>
            <a:r>
              <a:rPr kumimoji="1" lang="zh-TW" altLang="en-US" sz="4500" u="sng" dirty="0" smtClean="0"/>
              <a:t>政府</a:t>
            </a:r>
            <a:r>
              <a:rPr kumimoji="1" lang="zh-TW" altLang="en-US" sz="4500" u="sng" dirty="0"/>
              <a:t>應積極</a:t>
            </a:r>
            <a:r>
              <a:rPr kumimoji="1" lang="zh-TW" altLang="en-US" sz="4500" u="sng" dirty="0" smtClean="0"/>
              <a:t>推動</a:t>
            </a:r>
            <a:r>
              <a:rPr kumimoji="1" lang="zh-TW" altLang="en-US" sz="4500" u="sng" dirty="0"/>
              <a:t>各項創新</a:t>
            </a:r>
            <a:r>
              <a:rPr kumimoji="1" lang="zh-TW" altLang="en-US" sz="4500" u="sng" dirty="0" smtClean="0"/>
              <a:t>服務，強化</a:t>
            </a:r>
            <a:r>
              <a:rPr kumimoji="1" lang="zh-TW" altLang="en-US" sz="4500" u="sng" dirty="0"/>
              <a:t>交通接送與服務體系之輸送</a:t>
            </a:r>
            <a:r>
              <a:rPr kumimoji="1" lang="zh-TW" altLang="en-US" sz="4500" u="sng" dirty="0" smtClean="0"/>
              <a:t>連結</a:t>
            </a:r>
            <a:r>
              <a:rPr kumimoji="1" lang="zh-TW" altLang="en-US" sz="4500" dirty="0" smtClean="0"/>
              <a:t>，並改善偏鄉</a:t>
            </a:r>
            <a:r>
              <a:rPr kumimoji="1" lang="zh-TW" altLang="en-US" sz="4500" dirty="0"/>
              <a:t>資源不足之</a:t>
            </a:r>
            <a:r>
              <a:rPr kumimoji="1" lang="zh-TW" altLang="en-US" sz="4500" dirty="0" smtClean="0"/>
              <a:t>困境，達成</a:t>
            </a:r>
            <a:r>
              <a:rPr kumimoji="1" lang="zh-TW" altLang="en-US" sz="4500" dirty="0"/>
              <a:t>在地化、社區化之整合性照顧服務</a:t>
            </a:r>
            <a:r>
              <a:rPr kumimoji="1" lang="zh-TW" altLang="en-US" sz="4500" dirty="0" smtClean="0"/>
              <a:t>目標</a:t>
            </a:r>
            <a:r>
              <a:rPr kumimoji="1" lang="zh-TW" altLang="en-US" sz="45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980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18084"/>
            <a:ext cx="9144000" cy="889168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智慧照護交通接送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社會創新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835696" y="1700951"/>
            <a:ext cx="5110587" cy="15120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smtClean="0"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逢甲服務</a:t>
            </a:r>
            <a:r>
              <a:rPr lang="zh-TW" altLang="en-US" sz="2800" b="1" dirty="0" smtClean="0"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創新與行動設計中心</a:t>
            </a:r>
            <a:endParaRPr lang="en-US" altLang="zh-TW" sz="2800" b="1" dirty="0" smtClean="0"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  <a:p>
            <a:pPr algn="ctr"/>
            <a:r>
              <a:rPr lang="zh-TW" altLang="en-US" sz="2800" b="1" dirty="0" smtClean="0"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台灣計程車學院協會</a:t>
            </a:r>
            <a:endParaRPr lang="en-US" altLang="zh-TW" sz="2800" b="1" dirty="0" smtClean="0"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  <a:p>
            <a:pPr algn="ctr"/>
            <a:r>
              <a:rPr lang="zh-TW" altLang="en-US" sz="2800" b="1" dirty="0" smtClean="0"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一起趣社企</a:t>
            </a:r>
            <a:r>
              <a:rPr lang="en-US" altLang="zh-TW" sz="2800" b="1" dirty="0" smtClean="0"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股</a:t>
            </a:r>
            <a:r>
              <a:rPr lang="en-US" altLang="zh-TW" sz="2800" b="1" dirty="0" smtClean="0"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)</a:t>
            </a:r>
            <a:r>
              <a:rPr lang="zh-TW" altLang="en-US" sz="2800" b="1" dirty="0" smtClean="0"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公司</a:t>
            </a:r>
            <a:endParaRPr lang="zh-TW" altLang="en-US" sz="2800" b="1" dirty="0"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32032" y="4005064"/>
            <a:ext cx="2376264" cy="108012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共乘接送</a:t>
            </a:r>
            <a:endParaRPr lang="zh-TW" altLang="en-US" sz="2800" b="1" dirty="0"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2392" y="4005064"/>
            <a:ext cx="2463904" cy="1080120"/>
          </a:xfrm>
          <a:prstGeom prst="rect">
            <a:avLst/>
          </a:prstGeom>
          <a:solidFill>
            <a:srgbClr val="FFFF00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rgbClr val="00206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喘息服務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756168" y="3645024"/>
            <a:ext cx="367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428576" y="364502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3" idx="2"/>
          </p:cNvCxnSpPr>
          <p:nvPr/>
        </p:nvCxnSpPr>
        <p:spPr>
          <a:xfrm flipH="1">
            <a:off x="4376349" y="3212976"/>
            <a:ext cx="14641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4" idx="0"/>
          </p:cNvCxnSpPr>
          <p:nvPr/>
        </p:nvCxnSpPr>
        <p:spPr>
          <a:xfrm>
            <a:off x="2720164" y="364502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193865" y="512547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mtClean="0">
                <a:latin typeface="微軟正黑體" pitchFamily="34" charset="-120"/>
                <a:ea typeface="微軟正黑體" pitchFamily="34" charset="-120"/>
              </a:rPr>
              <a:t>智慧旅遊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909685" y="51322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智慧交通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073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74999"/>
            <a:ext cx="7772400" cy="1470025"/>
          </a:xfrm>
        </p:spPr>
        <p:txBody>
          <a:bodyPr/>
          <a:lstStyle/>
          <a:p>
            <a:r>
              <a:rPr lang="zh-TW" altLang="en-US" sz="4800" dirty="0" smtClean="0">
                <a:solidFill>
                  <a:schemeClr val="hlink"/>
                </a:solidFill>
                <a:latin typeface="微軟正黑體"/>
                <a:ea typeface="微軟正黑體"/>
                <a:cs typeface="微軟正黑體"/>
              </a:rPr>
              <a:t>問題與需求</a:t>
            </a:r>
            <a:endParaRPr lang="zh-TW" altLang="en-US" sz="4800" dirty="0">
              <a:solidFill>
                <a:schemeClr val="hlink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755650" y="3502025"/>
            <a:ext cx="7634288" cy="0"/>
          </a:xfrm>
          <a:prstGeom prst="line">
            <a:avLst/>
          </a:prstGeom>
          <a:noFill/>
          <a:ln w="38100" cmpd="sng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6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D_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SIMD_Temp</Template>
  <TotalTime>2546</TotalTime>
  <Words>1996</Words>
  <Application>Microsoft Macintosh PowerPoint</Application>
  <PresentationFormat>如螢幕大小 (4:3)</PresentationFormat>
  <Paragraphs>428</Paragraphs>
  <Slides>60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78" baseType="lpstr">
      <vt:lpstr>Adobe 黑体 Std R</vt:lpstr>
      <vt:lpstr>Adobe 繁黑體 Std B</vt:lpstr>
      <vt:lpstr>Apple LiGothic Medium</vt:lpstr>
      <vt:lpstr>Arial Unicode MS</vt:lpstr>
      <vt:lpstr>BiauKai</vt:lpstr>
      <vt:lpstr>Calibri</vt:lpstr>
      <vt:lpstr>Cambria</vt:lpstr>
      <vt:lpstr>Heiti TC Light</vt:lpstr>
      <vt:lpstr>Helvetica</vt:lpstr>
      <vt:lpstr>Microsoft JhengHei</vt:lpstr>
      <vt:lpstr>Times New Roman</vt:lpstr>
      <vt:lpstr>Wingdings</vt:lpstr>
      <vt:lpstr>華康儷金黑</vt:lpstr>
      <vt:lpstr>黑體-繁</vt:lpstr>
      <vt:lpstr>微軟正黑體</vt:lpstr>
      <vt:lpstr>新細明體</vt:lpstr>
      <vt:lpstr>Arial</vt:lpstr>
      <vt:lpstr>SIMD_Temp</vt:lpstr>
      <vt:lpstr>PowerPoint 簡報</vt:lpstr>
      <vt:lpstr>面對Uber之政策建議：「一管三放」</vt:lpstr>
      <vt:lpstr>Taxi痛點：牌照／組織／市場／服務失靈</vt:lpstr>
      <vt:lpstr>PowerPoint 簡報</vt:lpstr>
      <vt:lpstr>PowerPoint 簡報</vt:lpstr>
      <vt:lpstr>PowerPoint 簡報</vt:lpstr>
      <vt:lpstr>「交通接送」係長照服務之關鍵媒介 </vt:lpstr>
      <vt:lpstr>智慧照護交通接送 (社會創新)</vt:lpstr>
      <vt:lpstr>問題與需求</vt:lpstr>
      <vt:lpstr>問題與需求</vt:lpstr>
      <vt:lpstr>2025超高齡社會：每10人有2個老人</vt:lpstr>
      <vt:lpstr>全國身心障礙者人口</vt:lpstr>
      <vt:lpstr>計程車司機私下接單包車衍生的問題</vt:lpstr>
      <vt:lpstr>解決方案(一)：共乘接送</vt:lpstr>
      <vt:lpstr>共乘服務重要議題</vt:lpstr>
      <vt:lpstr>共乘優缺點</vt:lpstr>
      <vt:lpstr>共乘的模式</vt:lpstr>
      <vt:lpstr>智慧型彈性共乘服務方案</vt:lpstr>
      <vt:lpstr>跨業+整合</vt:lpstr>
      <vt:lpstr>共乘可能方案</vt:lpstr>
      <vt:lpstr>共乘方案-小黃</vt:lpstr>
      <vt:lpstr>共乘方案-非小黃</vt:lpstr>
      <vt:lpstr>解決方案(二)：喘息小旅行</vt:lpstr>
      <vt:lpstr>PowerPoint 簡報</vt:lpstr>
      <vt:lpstr>PowerPoint 簡報</vt:lpstr>
      <vt:lpstr>PowerPoint 簡報</vt:lpstr>
      <vt:lpstr>PowerPoint 簡報</vt:lpstr>
      <vt:lpstr>全台路線分布</vt:lpstr>
      <vt:lpstr>特色行程</vt:lpstr>
      <vt:lpstr>公私協力．產學創新</vt:lpstr>
      <vt:lpstr>PowerPoint 簡報</vt:lpstr>
      <vt:lpstr>PowerPoint 簡報</vt:lpstr>
      <vt:lpstr>附件 1、台灣計程車學院 2、專利與技術研發 3、司機認證服務平台</vt:lpstr>
      <vt:lpstr>附件一：臺灣計程車學院協會</vt:lpstr>
      <vt:lpstr>PowerPoint 簡報</vt:lpstr>
      <vt:lpstr>PowerPoint 簡報</vt:lpstr>
      <vt:lpstr>成立宗旨</vt:lpstr>
      <vt:lpstr>協會使命</vt:lpstr>
      <vt:lpstr>PowerPoint 簡報</vt:lpstr>
      <vt:lpstr>PowerPoint 簡報</vt:lpstr>
      <vt:lpstr>PowerPoint 簡報</vt:lpstr>
      <vt:lpstr>PowerPoint 簡報</vt:lpstr>
      <vt:lpstr>城鄉的傳愛大使</vt:lpstr>
      <vt:lpstr>PowerPoint 簡報</vt:lpstr>
      <vt:lpstr>PowerPoint 簡報</vt:lpstr>
      <vt:lpstr>智慧型動態資訊之服務方法與系統 (動態資訊推播服務；專利證號：I418169)  運具營運指引系統 (空中排班派遣創新；專利證號：I475497)</vt:lpstr>
      <vt:lpstr>司機駕駛繞行類型</vt:lpstr>
      <vt:lpstr>車載資通訊專利佈局與技術 </vt:lpstr>
      <vt:lpstr>智慧行動全價值鏈研發與建置(系統示意1)</vt:lpstr>
      <vt:lpstr>PowerPoint 簡報</vt:lpstr>
      <vt:lpstr>運具營運指引系統：技術概述</vt:lpstr>
      <vt:lpstr>現有營業輔助系統架構(目前派遣系統)</vt:lpstr>
      <vt:lpstr>運具營運指引系統架構(創新派遣)</vt:lpstr>
      <vt:lpstr>與現行派遣技術的比較</vt:lpstr>
      <vt:lpstr>技術特點 (一)：提供司機營業指引</vt:lpstr>
      <vt:lpstr>技術特點 (二)：巨量資料營業指引</vt:lpstr>
      <vt:lpstr>PowerPoint 簡報</vt:lpstr>
      <vt:lpstr>                      技術特點 (三)：        依實際營業結果動態調整營業指引</vt:lpstr>
      <vt:lpstr>司機服務認證平台 my.taxi.org.tw:20501</vt:lpstr>
      <vt:lpstr>司機評價查詢回報系統(台版Uber示意)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Sheng-Tsung Hou</cp:lastModifiedBy>
  <cp:revision>121</cp:revision>
  <cp:lastPrinted>2017-01-03T23:41:59Z</cp:lastPrinted>
  <dcterms:created xsi:type="dcterms:W3CDTF">2013-01-06T05:07:21Z</dcterms:created>
  <dcterms:modified xsi:type="dcterms:W3CDTF">2017-01-24T13:34:23Z</dcterms:modified>
</cp:coreProperties>
</file>